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5" r:id="rId18"/>
    <p:sldId id="276" r:id="rId19"/>
    <p:sldId id="277" r:id="rId20"/>
  </p:sldIdLst>
  <p:sldSz cx="9144000" cy="6858000" type="screen4x3"/>
  <p:notesSz cx="9926638" cy="6797675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Georgia" panose="02040502050405020303" pitchFamily="18" charset="0"/>
      <p:regular r:id="rId26"/>
      <p:bold r:id="rId27"/>
      <p:italic r:id="rId28"/>
      <p:boldItalic r:id="rId29"/>
    </p:embeddedFont>
    <p:embeddedFont>
      <p:font typeface="Impact" panose="020B0806030902050204" pitchFamily="34" charset="0"/>
      <p:regular r:id="rId30"/>
    </p:embeddedFont>
    <p:embeddedFont>
      <p:font typeface="Arial" panose="020B0604020202020204" pitchFamily="34" charset="0"/>
      <p:regular r:id="rId31"/>
    </p:embeddedFont>
    <p:embeddedFont>
      <p:font typeface="Times New Roman" panose="02020603050405020304" pitchFamily="18" charset="0"/>
      <p:regular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53" autoAdjust="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DD439-4721-4340-9756-CA0EF04AF557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9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3B6AB-3B75-436B-A7C1-0120BF021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891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3B6AB-3B75-436B-A7C1-0120BF021D3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67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80415" y="294132"/>
            <a:ext cx="8700515" cy="63261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01674" y="3155753"/>
            <a:ext cx="4340651" cy="513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2.pn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jpg"/><Relationship Id="rId2" Type="http://schemas.openxmlformats.org/officeDocument/2006/relationships/image" Target="../media/image43.jp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g"/><Relationship Id="rId11" Type="http://schemas.openxmlformats.org/officeDocument/2006/relationships/image" Target="../media/image52.png"/><Relationship Id="rId5" Type="http://schemas.openxmlformats.org/officeDocument/2006/relationships/image" Target="../media/image46.jp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jp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gc-arsenal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332993"/>
            <a:ext cx="8569960" cy="6193790"/>
          </a:xfrm>
          <a:custGeom>
            <a:avLst/>
            <a:gdLst/>
            <a:ahLst/>
            <a:cxnLst/>
            <a:rect l="l" t="t" r="r" b="b"/>
            <a:pathLst>
              <a:path w="8569960" h="6193790">
                <a:moveTo>
                  <a:pt x="8569452" y="0"/>
                </a:moveTo>
                <a:lnTo>
                  <a:pt x="0" y="0"/>
                </a:lnTo>
                <a:lnTo>
                  <a:pt x="0" y="6193536"/>
                </a:lnTo>
                <a:lnTo>
                  <a:pt x="8569452" y="6193536"/>
                </a:lnTo>
                <a:lnTo>
                  <a:pt x="8569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850" y="332993"/>
            <a:ext cx="8569960" cy="6193790"/>
          </a:xfrm>
          <a:custGeom>
            <a:avLst/>
            <a:gdLst/>
            <a:ahLst/>
            <a:cxnLst/>
            <a:rect l="l" t="t" r="r" b="b"/>
            <a:pathLst>
              <a:path w="8569960" h="6193790">
                <a:moveTo>
                  <a:pt x="0" y="0"/>
                </a:moveTo>
                <a:lnTo>
                  <a:pt x="8569452" y="0"/>
                </a:lnTo>
                <a:lnTo>
                  <a:pt x="8569452" y="6193536"/>
                </a:lnTo>
                <a:lnTo>
                  <a:pt x="0" y="619353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1636" y="2507627"/>
            <a:ext cx="3448050" cy="1021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«</a:t>
            </a:r>
            <a:r>
              <a:rPr sz="4500" spc="5" dirty="0"/>
              <a:t>АРС</a:t>
            </a:r>
            <a:r>
              <a:rPr sz="4500" dirty="0"/>
              <a:t>ЕНАЛ»</a:t>
            </a:r>
            <a:endParaRPr sz="4500"/>
          </a:p>
          <a:p>
            <a:pPr marL="88900">
              <a:lnSpc>
                <a:spcPct val="100000"/>
              </a:lnSpc>
              <a:spcBef>
                <a:spcPts val="40"/>
              </a:spcBef>
            </a:pPr>
            <a:r>
              <a:rPr sz="2000" spc="-5" dirty="0"/>
              <a:t>транспортная</a:t>
            </a:r>
            <a:r>
              <a:rPr sz="2000" spc="-35" dirty="0"/>
              <a:t> </a:t>
            </a:r>
            <a:r>
              <a:rPr sz="2000" spc="-5" dirty="0"/>
              <a:t>безопасность</a:t>
            </a:r>
            <a:endParaRPr sz="2000"/>
          </a:p>
        </p:txBody>
      </p:sp>
      <p:sp>
        <p:nvSpPr>
          <p:cNvPr id="5" name="object 5"/>
          <p:cNvSpPr txBox="1"/>
          <p:nvPr/>
        </p:nvSpPr>
        <p:spPr>
          <a:xfrm>
            <a:off x="4082548" y="4880495"/>
            <a:ext cx="10433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eorgia"/>
                <a:cs typeface="Georgia"/>
              </a:rPr>
              <a:t>г.</a:t>
            </a:r>
            <a:r>
              <a:rPr sz="1800" spc="-65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Москва</a:t>
            </a:r>
            <a:endParaRPr sz="1800">
              <a:latin typeface="Georgia"/>
              <a:cs typeface="Georgi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676400" cy="7184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802" y="326897"/>
            <a:ext cx="8569960" cy="6193790"/>
          </a:xfrm>
          <a:custGeom>
            <a:avLst/>
            <a:gdLst/>
            <a:ahLst/>
            <a:cxnLst/>
            <a:rect l="l" t="t" r="r" b="b"/>
            <a:pathLst>
              <a:path w="8569960" h="6193790">
                <a:moveTo>
                  <a:pt x="8569452" y="0"/>
                </a:moveTo>
                <a:lnTo>
                  <a:pt x="0" y="0"/>
                </a:lnTo>
                <a:lnTo>
                  <a:pt x="0" y="6193536"/>
                </a:lnTo>
                <a:lnTo>
                  <a:pt x="8569452" y="6193536"/>
                </a:lnTo>
                <a:lnTo>
                  <a:pt x="8569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0802" y="326897"/>
            <a:ext cx="8569960" cy="6193790"/>
          </a:xfrm>
          <a:custGeom>
            <a:avLst/>
            <a:gdLst/>
            <a:ahLst/>
            <a:cxnLst/>
            <a:rect l="l" t="t" r="r" b="b"/>
            <a:pathLst>
              <a:path w="8569960" h="6193790">
                <a:moveTo>
                  <a:pt x="0" y="0"/>
                </a:moveTo>
                <a:lnTo>
                  <a:pt x="8569452" y="0"/>
                </a:lnTo>
                <a:lnTo>
                  <a:pt x="8569452" y="6193536"/>
                </a:lnTo>
                <a:lnTo>
                  <a:pt x="0" y="619353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74991" y="1614413"/>
            <a:ext cx="1491615" cy="76263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417830" marR="5080" indent="-405765">
              <a:lnSpc>
                <a:spcPct val="101200"/>
              </a:lnSpc>
              <a:spcBef>
                <a:spcPts val="70"/>
              </a:spcBef>
              <a:tabLst>
                <a:tab pos="929640" algn="l"/>
              </a:tabLst>
            </a:pPr>
            <a:r>
              <a:rPr sz="1600" spc="-10" dirty="0">
                <a:latin typeface="Georgia"/>
                <a:cs typeface="Georgia"/>
              </a:rPr>
              <a:t>с</a:t>
            </a:r>
            <a:r>
              <a:rPr sz="1600" spc="-5" dirty="0">
                <a:latin typeface="Georgia"/>
                <a:cs typeface="Georgia"/>
              </a:rPr>
              <a:t>о</a:t>
            </a:r>
            <a:r>
              <a:rPr sz="1600" spc="-10" dirty="0">
                <a:latin typeface="Georgia"/>
                <a:cs typeface="Georgia"/>
              </a:rPr>
              <a:t>с</a:t>
            </a:r>
            <a:r>
              <a:rPr sz="1600" spc="-5" dirty="0">
                <a:latin typeface="Georgia"/>
                <a:cs typeface="Georgia"/>
              </a:rPr>
              <a:t>т</a:t>
            </a:r>
            <a:r>
              <a:rPr sz="1600" spc="-10" dirty="0">
                <a:latin typeface="Georgia"/>
                <a:cs typeface="Georgia"/>
              </a:rPr>
              <a:t>а</a:t>
            </a:r>
            <a:r>
              <a:rPr sz="1600" spc="-5" dirty="0">
                <a:latin typeface="Georgia"/>
                <a:cs typeface="Georgia"/>
              </a:rPr>
              <a:t>в</a:t>
            </a:r>
            <a:r>
              <a:rPr sz="1600" dirty="0">
                <a:latin typeface="Georgia"/>
                <a:cs typeface="Georgia"/>
              </a:rPr>
              <a:t>	г</a:t>
            </a:r>
            <a:r>
              <a:rPr sz="1600" spc="-10" dirty="0">
                <a:latin typeface="Georgia"/>
                <a:cs typeface="Georgia"/>
              </a:rPr>
              <a:t>р</a:t>
            </a:r>
            <a:r>
              <a:rPr sz="1600" spc="-15" dirty="0">
                <a:latin typeface="Georgia"/>
                <a:cs typeface="Georgia"/>
              </a:rPr>
              <a:t>у</a:t>
            </a:r>
            <a:r>
              <a:rPr sz="1600" spc="-10" dirty="0">
                <a:latin typeface="Georgia"/>
                <a:cs typeface="Georgia"/>
              </a:rPr>
              <a:t>п</a:t>
            </a:r>
            <a:r>
              <a:rPr sz="1600" spc="-5" dirty="0">
                <a:latin typeface="Georgia"/>
                <a:cs typeface="Georgia"/>
              </a:rPr>
              <a:t>п  </a:t>
            </a:r>
            <a:r>
              <a:rPr sz="1600" spc="-10" dirty="0">
                <a:latin typeface="Georgia"/>
                <a:cs typeface="Georgia"/>
              </a:rPr>
              <a:t>входит  </a:t>
            </a:r>
            <a:r>
              <a:rPr sz="1600" spc="-5" dirty="0">
                <a:latin typeface="Georgia"/>
                <a:cs typeface="Georgia"/>
              </a:rPr>
              <a:t>пункт</a:t>
            </a:r>
            <a:endParaRPr sz="1600" dirty="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86668" y="1614413"/>
            <a:ext cx="1177290" cy="76263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275590" algn="just">
              <a:lnSpc>
                <a:spcPct val="101200"/>
              </a:lnSpc>
              <a:spcBef>
                <a:spcPts val="70"/>
              </a:spcBef>
            </a:pPr>
            <a:r>
              <a:rPr sz="1600" spc="-5" dirty="0">
                <a:latin typeface="Georgia"/>
                <a:cs typeface="Georgia"/>
              </a:rPr>
              <a:t>бы</a:t>
            </a:r>
            <a:r>
              <a:rPr sz="1600" spc="-10" dirty="0">
                <a:latin typeface="Georgia"/>
                <a:cs typeface="Georgia"/>
              </a:rPr>
              <a:t>с</a:t>
            </a:r>
            <a:r>
              <a:rPr sz="1600" spc="-5" dirty="0">
                <a:latin typeface="Georgia"/>
                <a:cs typeface="Georgia"/>
              </a:rPr>
              <a:t>тро</a:t>
            </a:r>
            <a:r>
              <a:rPr sz="1600" dirty="0">
                <a:latin typeface="Georgia"/>
                <a:cs typeface="Georgia"/>
              </a:rPr>
              <a:t>г</a:t>
            </a:r>
            <a:r>
              <a:rPr sz="1600" spc="-5" dirty="0">
                <a:latin typeface="Georgia"/>
                <a:cs typeface="Georgia"/>
              </a:rPr>
              <a:t>о  </a:t>
            </a:r>
            <a:r>
              <a:rPr sz="1600" spc="-10" dirty="0">
                <a:latin typeface="Georgia"/>
                <a:cs typeface="Georgia"/>
              </a:rPr>
              <a:t>М</a:t>
            </a:r>
            <a:r>
              <a:rPr sz="1600" spc="-5" dirty="0">
                <a:latin typeface="Georgia"/>
                <a:cs typeface="Georgia"/>
              </a:rPr>
              <a:t>об</a:t>
            </a:r>
            <a:r>
              <a:rPr sz="1600" spc="-15" dirty="0">
                <a:latin typeface="Georgia"/>
                <a:cs typeface="Georgia"/>
              </a:rPr>
              <a:t>и</a:t>
            </a:r>
            <a:r>
              <a:rPr sz="1600" dirty="0">
                <a:latin typeface="Georgia"/>
                <a:cs typeface="Georgia"/>
              </a:rPr>
              <a:t>л</a:t>
            </a:r>
            <a:r>
              <a:rPr sz="1600" spc="-10" dirty="0">
                <a:latin typeface="Georgia"/>
                <a:cs typeface="Georgia"/>
              </a:rPr>
              <a:t>ь</a:t>
            </a:r>
            <a:r>
              <a:rPr sz="1600" spc="-5" dirty="0">
                <a:latin typeface="Georgia"/>
                <a:cs typeface="Georgia"/>
              </a:rPr>
              <a:t>ный  управления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6212" y="1614413"/>
            <a:ext cx="1360805" cy="1006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92735" algn="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Georgia"/>
                <a:cs typeface="Georgia"/>
              </a:rPr>
              <a:t>В</a:t>
            </a:r>
            <a:endParaRPr sz="1600"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  <a:spcBef>
                <a:spcPts val="45"/>
              </a:spcBef>
            </a:pPr>
            <a:r>
              <a:rPr sz="1600" spc="-5" dirty="0">
                <a:latin typeface="Georgia"/>
                <a:cs typeface="Georgia"/>
              </a:rPr>
              <a:t>реагирования  автономный  об</a:t>
            </a:r>
            <a:r>
              <a:rPr sz="1600" spc="-10" dirty="0">
                <a:latin typeface="Georgia"/>
                <a:cs typeface="Georgia"/>
              </a:rPr>
              <a:t>е</a:t>
            </a:r>
            <a:r>
              <a:rPr sz="1600" spc="-15" dirty="0">
                <a:latin typeface="Georgia"/>
                <a:cs typeface="Georgia"/>
              </a:rPr>
              <a:t>с</a:t>
            </a:r>
            <a:r>
              <a:rPr sz="1600" spc="5" dirty="0">
                <a:latin typeface="Georgia"/>
                <a:cs typeface="Georgia"/>
              </a:rPr>
              <a:t>п</a:t>
            </a:r>
            <a:r>
              <a:rPr sz="1600" spc="-10" dirty="0">
                <a:latin typeface="Georgia"/>
                <a:cs typeface="Georgia"/>
              </a:rPr>
              <a:t>ече</a:t>
            </a:r>
            <a:r>
              <a:rPr sz="1600" spc="5" dirty="0">
                <a:latin typeface="Georgia"/>
                <a:cs typeface="Georgia"/>
              </a:rPr>
              <a:t>н</a:t>
            </a:r>
            <a:r>
              <a:rPr sz="1600" spc="-15" dirty="0">
                <a:latin typeface="Georgia"/>
                <a:cs typeface="Georgia"/>
              </a:rPr>
              <a:t>и</a:t>
            </a:r>
            <a:r>
              <a:rPr sz="1600" dirty="0">
                <a:latin typeface="Georgia"/>
                <a:cs typeface="Georgia"/>
              </a:rPr>
              <a:t>е</a:t>
            </a:r>
            <a:r>
              <a:rPr sz="1600" spc="-5" dirty="0">
                <a:latin typeface="Georgia"/>
                <a:cs typeface="Georgia"/>
              </a:rPr>
              <a:t>м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08502" y="2352010"/>
            <a:ext cx="13550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latin typeface="Georgia"/>
                <a:cs typeface="Georgia"/>
              </a:rPr>
              <a:t>т</a:t>
            </a:r>
            <a:r>
              <a:rPr sz="1600" spc="-10" dirty="0">
                <a:latin typeface="Georgia"/>
                <a:cs typeface="Georgia"/>
              </a:rPr>
              <a:t>ран</a:t>
            </a:r>
            <a:r>
              <a:rPr sz="1600" dirty="0">
                <a:latin typeface="Georgia"/>
                <a:cs typeface="Georgia"/>
              </a:rPr>
              <a:t>с</a:t>
            </a:r>
            <a:r>
              <a:rPr sz="1600" spc="-10" dirty="0">
                <a:latin typeface="Georgia"/>
                <a:cs typeface="Georgia"/>
              </a:rPr>
              <a:t>п</a:t>
            </a:r>
            <a:r>
              <a:rPr sz="1600" spc="-5" dirty="0">
                <a:latin typeface="Georgia"/>
                <a:cs typeface="Georgia"/>
              </a:rPr>
              <a:t>о</a:t>
            </a:r>
            <a:r>
              <a:rPr sz="1600" spc="-10" dirty="0">
                <a:latin typeface="Georgia"/>
                <a:cs typeface="Georgia"/>
              </a:rPr>
              <a:t>р</a:t>
            </a:r>
            <a:r>
              <a:rPr sz="1600" spc="-5" dirty="0">
                <a:latin typeface="Georgia"/>
                <a:cs typeface="Georgia"/>
              </a:rPr>
              <a:t>тной</a:t>
            </a:r>
            <a:endParaRPr sz="1600" dirty="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6212" y="2595848"/>
            <a:ext cx="4058920" cy="2707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Georgia"/>
                <a:cs typeface="Georgia"/>
              </a:rPr>
              <a:t>безопасности </a:t>
            </a:r>
            <a:r>
              <a:rPr sz="1600" spc="-10" dirty="0">
                <a:latin typeface="Georgia"/>
                <a:cs typeface="Georgia"/>
              </a:rPr>
              <a:t>(МАПУ</a:t>
            </a:r>
            <a:r>
              <a:rPr sz="1600" spc="40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ОТБ).</a:t>
            </a:r>
            <a:endParaRPr sz="1600" dirty="0">
              <a:latin typeface="Georgia"/>
              <a:cs typeface="Georgia"/>
            </a:endParaRPr>
          </a:p>
          <a:p>
            <a:pPr marL="12700" marR="6350" indent="786130" algn="just">
              <a:lnSpc>
                <a:spcPct val="100000"/>
              </a:lnSpc>
            </a:pPr>
            <a:r>
              <a:rPr sz="1600" spc="-5" dirty="0">
                <a:latin typeface="Georgia"/>
                <a:cs typeface="Georgia"/>
              </a:rPr>
              <a:t>Данный комплекс оснащен всеми  необходимыми сертифицированными в  соответствии с </a:t>
            </a:r>
            <a:r>
              <a:rPr sz="1600" spc="-10" dirty="0">
                <a:latin typeface="Georgia"/>
                <a:cs typeface="Georgia"/>
              </a:rPr>
              <a:t>ПП РФ </a:t>
            </a:r>
            <a:r>
              <a:rPr sz="1600" spc="-5" dirty="0">
                <a:latin typeface="Georgia"/>
                <a:cs typeface="Georgia"/>
              </a:rPr>
              <a:t>№ </a:t>
            </a:r>
            <a:r>
              <a:rPr sz="1600" spc="-10" dirty="0">
                <a:latin typeface="Georgia"/>
                <a:cs typeface="Georgia"/>
              </a:rPr>
              <a:t>969 </a:t>
            </a:r>
            <a:r>
              <a:rPr sz="1600" spc="-5" dirty="0">
                <a:latin typeface="Georgia"/>
                <a:cs typeface="Georgia"/>
              </a:rPr>
              <a:t>от 26.09.16г.  </a:t>
            </a:r>
            <a:r>
              <a:rPr sz="1600" spc="-10" dirty="0">
                <a:latin typeface="Georgia"/>
                <a:cs typeface="Georgia"/>
              </a:rPr>
              <a:t>техническими</a:t>
            </a:r>
            <a:r>
              <a:rPr sz="1600" spc="45" dirty="0">
                <a:latin typeface="Georgia"/>
                <a:cs typeface="Georgia"/>
              </a:rPr>
              <a:t> </a:t>
            </a:r>
            <a:r>
              <a:rPr sz="1600" spc="-10" dirty="0">
                <a:latin typeface="Georgia"/>
                <a:cs typeface="Georgia"/>
              </a:rPr>
              <a:t>средствами:</a:t>
            </a:r>
            <a:endParaRPr sz="1600" dirty="0">
              <a:latin typeface="Georgia"/>
              <a:cs typeface="Georgia"/>
            </a:endParaRPr>
          </a:p>
          <a:p>
            <a:pPr marL="299085" indent="-287020" algn="just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600" spc="-5" dirty="0">
                <a:latin typeface="Georgia"/>
                <a:cs typeface="Georgia"/>
              </a:rPr>
              <a:t>Рентгенотелевизионная</a:t>
            </a:r>
            <a:r>
              <a:rPr sz="1600" spc="160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установка</a:t>
            </a:r>
            <a:endParaRPr sz="1600" dirty="0">
              <a:latin typeface="Georgia"/>
              <a:cs typeface="Georgia"/>
            </a:endParaRPr>
          </a:p>
          <a:p>
            <a:pPr marL="299085">
              <a:lnSpc>
                <a:spcPct val="100000"/>
              </a:lnSpc>
            </a:pPr>
            <a:r>
              <a:rPr sz="1600" spc="-10" dirty="0">
                <a:latin typeface="Georgia"/>
                <a:cs typeface="Georgia"/>
              </a:rPr>
              <a:t>«Норка»</a:t>
            </a:r>
            <a:endParaRPr sz="1600" dirty="0">
              <a:latin typeface="Georgia"/>
              <a:cs typeface="Georgia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Georgia"/>
                <a:cs typeface="Georgia"/>
              </a:rPr>
              <a:t>Детектор паров и следов взрывчатых  веществ</a:t>
            </a:r>
            <a:endParaRPr sz="1600" dirty="0">
              <a:latin typeface="Georgia"/>
              <a:cs typeface="Georgia"/>
            </a:endParaRPr>
          </a:p>
          <a:p>
            <a:pPr marL="299085" marR="69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Georgia"/>
                <a:cs typeface="Georgia"/>
              </a:rPr>
              <a:t>Система </a:t>
            </a:r>
            <a:r>
              <a:rPr sz="1600" dirty="0">
                <a:latin typeface="Georgia"/>
                <a:cs typeface="Georgia"/>
              </a:rPr>
              <a:t>охранного </a:t>
            </a:r>
            <a:r>
              <a:rPr sz="1600" spc="-5" dirty="0">
                <a:latin typeface="Georgia"/>
                <a:cs typeface="Georgia"/>
              </a:rPr>
              <a:t>видеонаблюдения  за </a:t>
            </a:r>
            <a:r>
              <a:rPr sz="1600" spc="-10" dirty="0">
                <a:latin typeface="Georgia"/>
                <a:cs typeface="Georgia"/>
              </a:rPr>
              <a:t>прилегающей</a:t>
            </a:r>
            <a:r>
              <a:rPr sz="1600" spc="45" dirty="0">
                <a:latin typeface="Georgia"/>
                <a:cs typeface="Georgia"/>
              </a:rPr>
              <a:t> </a:t>
            </a:r>
            <a:r>
              <a:rPr sz="1600" spc="-10" dirty="0">
                <a:latin typeface="Georgia"/>
                <a:cs typeface="Georgia"/>
              </a:rPr>
              <a:t>территорией</a:t>
            </a:r>
            <a:endParaRPr sz="1600" dirty="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1948" y="5278109"/>
            <a:ext cx="16402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Georgia"/>
                <a:cs typeface="Georgia"/>
              </a:rPr>
              <a:t>металлодетектер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6359" y="5278109"/>
            <a:ext cx="230759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687705" indent="-28702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5" dirty="0">
                <a:latin typeface="Georgia"/>
                <a:cs typeface="Georgia"/>
              </a:rPr>
              <a:t>П</a:t>
            </a:r>
            <a:r>
              <a:rPr sz="1600" spc="-5" dirty="0">
                <a:latin typeface="Georgia"/>
                <a:cs typeface="Georgia"/>
              </a:rPr>
              <a:t>о</a:t>
            </a:r>
            <a:r>
              <a:rPr sz="1600" spc="-10" dirty="0">
                <a:latin typeface="Georgia"/>
                <a:cs typeface="Georgia"/>
              </a:rPr>
              <a:t>р</a:t>
            </a:r>
            <a:r>
              <a:rPr sz="1600" spc="-5" dirty="0">
                <a:latin typeface="Georgia"/>
                <a:cs typeface="Georgia"/>
              </a:rPr>
              <a:t>тат</a:t>
            </a:r>
            <a:r>
              <a:rPr sz="1600" spc="-15" dirty="0">
                <a:latin typeface="Georgia"/>
                <a:cs typeface="Georgia"/>
              </a:rPr>
              <a:t>и</a:t>
            </a:r>
            <a:r>
              <a:rPr sz="1600" spc="-5" dirty="0">
                <a:latin typeface="Georgia"/>
                <a:cs typeface="Georgia"/>
              </a:rPr>
              <a:t>вный  SmartScan</a:t>
            </a:r>
            <a:endParaRPr sz="1600" dirty="0">
              <a:latin typeface="Georgia"/>
              <a:cs typeface="Georgia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Georgia"/>
                <a:cs typeface="Georgia"/>
              </a:rPr>
              <a:t>Средства</a:t>
            </a:r>
            <a:r>
              <a:rPr sz="1600" spc="20" dirty="0">
                <a:latin typeface="Georgia"/>
                <a:cs typeface="Georgia"/>
              </a:rPr>
              <a:t> </a:t>
            </a:r>
            <a:r>
              <a:rPr sz="1600" spc="-10" dirty="0">
                <a:latin typeface="Georgia"/>
                <a:cs typeface="Georgia"/>
              </a:rPr>
              <a:t>радиосвязи</a:t>
            </a:r>
            <a:endParaRPr sz="1600" dirty="0">
              <a:latin typeface="Georgia"/>
              <a:cs typeface="Georg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87762" y="670478"/>
            <a:ext cx="2478463" cy="1887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712" y="4486700"/>
            <a:ext cx="2469410" cy="1852058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5521712" y="2697935"/>
            <a:ext cx="2478463" cy="16491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676400" cy="71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9277" y="326897"/>
            <a:ext cx="8569960" cy="6193790"/>
          </a:xfrm>
          <a:custGeom>
            <a:avLst/>
            <a:gdLst/>
            <a:ahLst/>
            <a:cxnLst/>
            <a:rect l="l" t="t" r="r" b="b"/>
            <a:pathLst>
              <a:path w="8569960" h="6193790">
                <a:moveTo>
                  <a:pt x="8569452" y="0"/>
                </a:moveTo>
                <a:lnTo>
                  <a:pt x="0" y="0"/>
                </a:lnTo>
                <a:lnTo>
                  <a:pt x="0" y="6193536"/>
                </a:lnTo>
                <a:lnTo>
                  <a:pt x="8569452" y="6193536"/>
                </a:lnTo>
                <a:lnTo>
                  <a:pt x="8569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9277" y="326897"/>
            <a:ext cx="8569960" cy="6193790"/>
          </a:xfrm>
          <a:custGeom>
            <a:avLst/>
            <a:gdLst/>
            <a:ahLst/>
            <a:cxnLst/>
            <a:rect l="l" t="t" r="r" b="b"/>
            <a:pathLst>
              <a:path w="8569960" h="6193790">
                <a:moveTo>
                  <a:pt x="0" y="0"/>
                </a:moveTo>
                <a:lnTo>
                  <a:pt x="8569452" y="0"/>
                </a:lnTo>
                <a:lnTo>
                  <a:pt x="8569452" y="6193536"/>
                </a:lnTo>
                <a:lnTo>
                  <a:pt x="0" y="619353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5508" y="3645408"/>
            <a:ext cx="3985259" cy="2759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7532" y="3837432"/>
            <a:ext cx="3601211" cy="23759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72455" y="1307591"/>
            <a:ext cx="3730751" cy="5122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64479" y="1499616"/>
            <a:ext cx="3346703" cy="47381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264018" y="1507640"/>
            <a:ext cx="7772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Georgia"/>
                <a:cs typeface="Georgia"/>
              </a:rPr>
              <a:t>система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0153" y="1507640"/>
            <a:ext cx="34442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14400">
              <a:lnSpc>
                <a:spcPct val="100000"/>
              </a:lnSpc>
              <a:spcBef>
                <a:spcPts val="95"/>
              </a:spcBef>
              <a:tabLst>
                <a:tab pos="1035050" algn="l"/>
                <a:tab pos="2220595" algn="l"/>
                <a:tab pos="2785745" algn="l"/>
              </a:tabLst>
            </a:pPr>
            <a:r>
              <a:rPr sz="1600" spc="-15" dirty="0">
                <a:latin typeface="Georgia"/>
                <a:cs typeface="Georgia"/>
              </a:rPr>
              <a:t>П</a:t>
            </a:r>
            <a:r>
              <a:rPr sz="1600" spc="-10" dirty="0">
                <a:latin typeface="Georgia"/>
                <a:cs typeface="Georgia"/>
              </a:rPr>
              <a:t>ер</a:t>
            </a:r>
            <a:r>
              <a:rPr sz="1600" dirty="0">
                <a:latin typeface="Georgia"/>
                <a:cs typeface="Georgia"/>
              </a:rPr>
              <a:t>е</a:t>
            </a:r>
            <a:r>
              <a:rPr sz="1600" spc="-5" dirty="0">
                <a:latin typeface="Georgia"/>
                <a:cs typeface="Georgia"/>
              </a:rPr>
              <a:t>но</a:t>
            </a:r>
            <a:r>
              <a:rPr sz="1600" spc="-10" dirty="0">
                <a:latin typeface="Georgia"/>
                <a:cs typeface="Georgia"/>
              </a:rPr>
              <a:t>с</a:t>
            </a:r>
            <a:r>
              <a:rPr sz="1600" spc="5" dirty="0">
                <a:latin typeface="Georgia"/>
                <a:cs typeface="Georgia"/>
              </a:rPr>
              <a:t>н</a:t>
            </a:r>
            <a:r>
              <a:rPr sz="1600" spc="-5" dirty="0">
                <a:latin typeface="Georgia"/>
                <a:cs typeface="Georgia"/>
              </a:rPr>
              <a:t>ая</a:t>
            </a:r>
            <a:r>
              <a:rPr sz="1600" dirty="0">
                <a:latin typeface="Georgia"/>
                <a:cs typeface="Georgia"/>
              </a:rPr>
              <a:t>	</a:t>
            </a:r>
            <a:r>
              <a:rPr sz="1600" spc="-15" dirty="0">
                <a:latin typeface="Georgia"/>
                <a:cs typeface="Georgia"/>
              </a:rPr>
              <a:t>д</a:t>
            </a:r>
            <a:r>
              <a:rPr sz="1600" spc="10" dirty="0">
                <a:latin typeface="Georgia"/>
                <a:cs typeface="Georgia"/>
              </a:rPr>
              <a:t>о</a:t>
            </a:r>
            <a:r>
              <a:rPr sz="1600" spc="-10" dirty="0">
                <a:latin typeface="Georgia"/>
                <a:cs typeface="Georgia"/>
              </a:rPr>
              <a:t>см</a:t>
            </a:r>
            <a:r>
              <a:rPr sz="1600" spc="-5" dirty="0">
                <a:latin typeface="Georgia"/>
                <a:cs typeface="Georgia"/>
              </a:rPr>
              <a:t>отров</a:t>
            </a:r>
            <a:r>
              <a:rPr sz="1600" spc="-10" dirty="0">
                <a:latin typeface="Georgia"/>
                <a:cs typeface="Georgia"/>
              </a:rPr>
              <a:t>а</a:t>
            </a:r>
            <a:r>
              <a:rPr sz="1600" spc="-5" dirty="0">
                <a:latin typeface="Georgia"/>
                <a:cs typeface="Georgia"/>
              </a:rPr>
              <a:t>я  НОРКА	</a:t>
            </a:r>
            <a:r>
              <a:rPr sz="1600" dirty="0">
                <a:latin typeface="Georgia"/>
                <a:cs typeface="Georgia"/>
              </a:rPr>
              <a:t>предназначена	</a:t>
            </a:r>
            <a:r>
              <a:rPr sz="1600" spc="-5" dirty="0">
                <a:latin typeface="Georgia"/>
                <a:cs typeface="Georgia"/>
              </a:rPr>
              <a:t>для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13013" y="1751478"/>
            <a:ext cx="928369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2865" marR="5080" indent="-50800" algn="just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Georgia"/>
                <a:cs typeface="Georgia"/>
              </a:rPr>
              <a:t>пр</a:t>
            </a:r>
            <a:r>
              <a:rPr sz="1600" spc="-5" dirty="0">
                <a:latin typeface="Georgia"/>
                <a:cs typeface="Georgia"/>
              </a:rPr>
              <a:t>ов</a:t>
            </a:r>
            <a:r>
              <a:rPr sz="1600" spc="-10" dirty="0">
                <a:latin typeface="Georgia"/>
                <a:cs typeface="Georgia"/>
              </a:rPr>
              <a:t>ер</a:t>
            </a:r>
            <a:r>
              <a:rPr sz="1600" dirty="0">
                <a:latin typeface="Georgia"/>
                <a:cs typeface="Georgia"/>
              </a:rPr>
              <a:t>к</a:t>
            </a:r>
            <a:r>
              <a:rPr sz="1600" spc="-5" dirty="0">
                <a:latin typeface="Georgia"/>
                <a:cs typeface="Georgia"/>
              </a:rPr>
              <a:t>и  мебели,  в</a:t>
            </a:r>
            <a:r>
              <a:rPr sz="1600" spc="295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целях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950" y="1995316"/>
            <a:ext cx="218694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216025" algn="l"/>
                <a:tab pos="1260475" algn="l"/>
              </a:tabLst>
            </a:pPr>
            <a:r>
              <a:rPr sz="1600" spc="-5" dirty="0">
                <a:latin typeface="Georgia"/>
                <a:cs typeface="Georgia"/>
              </a:rPr>
              <a:t>корреспонденции,  различных		бытовых  выяв</a:t>
            </a:r>
            <a:r>
              <a:rPr sz="1600" spc="-10" dirty="0">
                <a:latin typeface="Georgia"/>
                <a:cs typeface="Georgia"/>
              </a:rPr>
              <a:t>ле</a:t>
            </a:r>
            <a:r>
              <a:rPr sz="1600" spc="-5" dirty="0">
                <a:latin typeface="Georgia"/>
                <a:cs typeface="Georgia"/>
              </a:rPr>
              <a:t>н</a:t>
            </a:r>
            <a:r>
              <a:rPr sz="1600" spc="-15" dirty="0">
                <a:latin typeface="Georgia"/>
                <a:cs typeface="Georgia"/>
              </a:rPr>
              <a:t>и</a:t>
            </a:r>
            <a:r>
              <a:rPr sz="1600" spc="-5" dirty="0">
                <a:latin typeface="Georgia"/>
                <a:cs typeface="Georgia"/>
              </a:rPr>
              <a:t>я</a:t>
            </a:r>
            <a:r>
              <a:rPr sz="1600" dirty="0">
                <a:latin typeface="Georgia"/>
                <a:cs typeface="Georgia"/>
              </a:rPr>
              <a:t>	</a:t>
            </a:r>
            <a:r>
              <a:rPr sz="1600" spc="-5" dirty="0">
                <a:latin typeface="Georgia"/>
                <a:cs typeface="Georgia"/>
              </a:rPr>
              <a:t>вз</a:t>
            </a:r>
            <a:r>
              <a:rPr sz="1600" spc="5" dirty="0">
                <a:latin typeface="Georgia"/>
                <a:cs typeface="Georgia"/>
              </a:rPr>
              <a:t>р</a:t>
            </a:r>
            <a:r>
              <a:rPr sz="1600" spc="-5" dirty="0">
                <a:latin typeface="Georgia"/>
                <a:cs typeface="Georgia"/>
              </a:rPr>
              <a:t>ывных</a:t>
            </a:r>
            <a:endParaRPr sz="1600" dirty="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63952" y="1995316"/>
            <a:ext cx="1029969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175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Georgia"/>
                <a:cs typeface="Georgia"/>
              </a:rPr>
              <a:t>багажа,  </a:t>
            </a:r>
            <a:r>
              <a:rPr sz="1600" spc="-10" dirty="0">
                <a:latin typeface="Georgia"/>
                <a:cs typeface="Georgia"/>
              </a:rPr>
              <a:t>пр</a:t>
            </a:r>
            <a:r>
              <a:rPr sz="1600" dirty="0">
                <a:latin typeface="Georgia"/>
                <a:cs typeface="Georgia"/>
              </a:rPr>
              <a:t>е</a:t>
            </a:r>
            <a:r>
              <a:rPr sz="1600" spc="-15" dirty="0">
                <a:latin typeface="Georgia"/>
                <a:cs typeface="Georgia"/>
              </a:rPr>
              <a:t>д</a:t>
            </a:r>
            <a:r>
              <a:rPr sz="1600" spc="5" dirty="0">
                <a:latin typeface="Georgia"/>
                <a:cs typeface="Georgia"/>
              </a:rPr>
              <a:t>м</a:t>
            </a:r>
            <a:r>
              <a:rPr sz="1600" spc="-10" dirty="0">
                <a:latin typeface="Georgia"/>
                <a:cs typeface="Georgia"/>
              </a:rPr>
              <a:t>е</a:t>
            </a:r>
            <a:r>
              <a:rPr sz="1600" spc="-5" dirty="0">
                <a:latin typeface="Georgia"/>
                <a:cs typeface="Georgia"/>
              </a:rPr>
              <a:t>тов  устройств</a:t>
            </a:r>
            <a:endParaRPr sz="1600" dirty="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93149" y="2482993"/>
            <a:ext cx="94741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89560" algn="l"/>
              </a:tabLst>
            </a:pPr>
            <a:r>
              <a:rPr sz="1600" spc="-5" dirty="0">
                <a:latin typeface="Georgia"/>
                <a:cs typeface="Georgia"/>
              </a:rPr>
              <a:t>и	</a:t>
            </a:r>
            <a:r>
              <a:rPr sz="1600" spc="-10" dirty="0">
                <a:latin typeface="Georgia"/>
                <a:cs typeface="Georgia"/>
              </a:rPr>
              <a:t>других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9747" y="2726832"/>
            <a:ext cx="435102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Georgia"/>
                <a:cs typeface="Georgia"/>
              </a:rPr>
              <a:t>незаконных вложений. Кроме того, </a:t>
            </a:r>
            <a:r>
              <a:rPr sz="1600" spc="-10" dirty="0">
                <a:latin typeface="Georgia"/>
                <a:cs typeface="Georgia"/>
              </a:rPr>
              <a:t>НОРКА  </a:t>
            </a:r>
            <a:r>
              <a:rPr sz="1600" spc="-5" dirty="0">
                <a:latin typeface="Georgia"/>
                <a:cs typeface="Georgia"/>
              </a:rPr>
              <a:t>применяется для обследования контейнеров  с опасными вложениями и запрещенными к  провозу</a:t>
            </a:r>
            <a:r>
              <a:rPr sz="1600" dirty="0">
                <a:latin typeface="Georgia"/>
                <a:cs typeface="Georgia"/>
              </a:rPr>
              <a:t> </a:t>
            </a:r>
            <a:r>
              <a:rPr sz="1600" spc="-10" dirty="0">
                <a:latin typeface="Georgia"/>
                <a:cs typeface="Georgia"/>
              </a:rPr>
              <a:t>предметами.</a:t>
            </a:r>
            <a:endParaRPr sz="1600" dirty="0">
              <a:latin typeface="Georgia"/>
              <a:cs typeface="Georgia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676400" cy="71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9277" y="326897"/>
            <a:ext cx="8569960" cy="6193790"/>
          </a:xfrm>
          <a:custGeom>
            <a:avLst/>
            <a:gdLst/>
            <a:ahLst/>
            <a:cxnLst/>
            <a:rect l="l" t="t" r="r" b="b"/>
            <a:pathLst>
              <a:path w="8569960" h="6193790">
                <a:moveTo>
                  <a:pt x="8569452" y="0"/>
                </a:moveTo>
                <a:lnTo>
                  <a:pt x="0" y="0"/>
                </a:lnTo>
                <a:lnTo>
                  <a:pt x="0" y="6193536"/>
                </a:lnTo>
                <a:lnTo>
                  <a:pt x="8569452" y="6193536"/>
                </a:lnTo>
                <a:lnTo>
                  <a:pt x="8569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9277" y="326897"/>
            <a:ext cx="8569960" cy="6193790"/>
          </a:xfrm>
          <a:custGeom>
            <a:avLst/>
            <a:gdLst/>
            <a:ahLst/>
            <a:cxnLst/>
            <a:rect l="l" t="t" r="r" b="b"/>
            <a:pathLst>
              <a:path w="8569960" h="6193790">
                <a:moveTo>
                  <a:pt x="0" y="0"/>
                </a:moveTo>
                <a:lnTo>
                  <a:pt x="8569452" y="0"/>
                </a:lnTo>
                <a:lnTo>
                  <a:pt x="8569452" y="6193536"/>
                </a:lnTo>
                <a:lnTo>
                  <a:pt x="0" y="619353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54525" y="1962382"/>
            <a:ext cx="11741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Georgia"/>
                <a:cs typeface="Georgia"/>
              </a:rPr>
              <a:t>С</a:t>
            </a:r>
            <a:r>
              <a:rPr sz="1600" spc="-5" dirty="0">
                <a:latin typeface="Georgia"/>
                <a:cs typeface="Georgia"/>
              </a:rPr>
              <a:t>отр</a:t>
            </a:r>
            <a:r>
              <a:rPr sz="1600" spc="-15" dirty="0">
                <a:latin typeface="Georgia"/>
                <a:cs typeface="Georgia"/>
              </a:rPr>
              <a:t>у</a:t>
            </a:r>
            <a:r>
              <a:rPr sz="1600" dirty="0">
                <a:latin typeface="Georgia"/>
                <a:cs typeface="Georgia"/>
              </a:rPr>
              <a:t>д</a:t>
            </a:r>
            <a:r>
              <a:rPr sz="1600" spc="-5" dirty="0">
                <a:latin typeface="Georgia"/>
                <a:cs typeface="Georgia"/>
              </a:rPr>
              <a:t>н</a:t>
            </a:r>
            <a:r>
              <a:rPr sz="1600" dirty="0">
                <a:latin typeface="Georgia"/>
                <a:cs typeface="Georgia"/>
              </a:rPr>
              <a:t>и</a:t>
            </a:r>
            <a:r>
              <a:rPr sz="1600" spc="-10" dirty="0">
                <a:latin typeface="Georgia"/>
                <a:cs typeface="Georgia"/>
              </a:rPr>
              <a:t>к</a:t>
            </a:r>
            <a:r>
              <a:rPr sz="1600" spc="-5" dirty="0">
                <a:latin typeface="Georgia"/>
                <a:cs typeface="Georgia"/>
              </a:rPr>
              <a:t>и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71399" y="1962382"/>
            <a:ext cx="181863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43355" algn="l"/>
              </a:tabLst>
            </a:pPr>
            <a:r>
              <a:rPr sz="1600" spc="-10" dirty="0">
                <a:latin typeface="Georgia"/>
                <a:cs typeface="Georgia"/>
              </a:rPr>
              <a:t>к</a:t>
            </a:r>
            <a:r>
              <a:rPr sz="1600" spc="-5" dirty="0">
                <a:latin typeface="Georgia"/>
                <a:cs typeface="Georgia"/>
              </a:rPr>
              <a:t>о</a:t>
            </a:r>
            <a:r>
              <a:rPr sz="1600" spc="5" dirty="0">
                <a:latin typeface="Georgia"/>
                <a:cs typeface="Georgia"/>
              </a:rPr>
              <a:t>м</a:t>
            </a:r>
            <a:r>
              <a:rPr sz="1600" spc="-10" dirty="0">
                <a:latin typeface="Georgia"/>
                <a:cs typeface="Georgia"/>
              </a:rPr>
              <a:t>п</a:t>
            </a:r>
            <a:r>
              <a:rPr sz="1600" spc="5" dirty="0">
                <a:latin typeface="Georgia"/>
                <a:cs typeface="Georgia"/>
              </a:rPr>
              <a:t>а</a:t>
            </a:r>
            <a:r>
              <a:rPr sz="1600" spc="-5" dirty="0">
                <a:latin typeface="Georgia"/>
                <a:cs typeface="Georgia"/>
              </a:rPr>
              <a:t>н</a:t>
            </a:r>
            <a:r>
              <a:rPr sz="1600" spc="-10" dirty="0">
                <a:latin typeface="Georgia"/>
                <a:cs typeface="Georgia"/>
              </a:rPr>
              <a:t>и</a:t>
            </a:r>
            <a:r>
              <a:rPr sz="1600" spc="-5" dirty="0">
                <a:latin typeface="Georgia"/>
                <a:cs typeface="Georgia"/>
              </a:rPr>
              <a:t>и</a:t>
            </a:r>
            <a:r>
              <a:rPr sz="1600" dirty="0">
                <a:latin typeface="Georgia"/>
                <a:cs typeface="Georgia"/>
              </a:rPr>
              <a:t>	</a:t>
            </a:r>
            <a:r>
              <a:rPr sz="1600" spc="-10" dirty="0">
                <a:latin typeface="Georgia"/>
                <a:cs typeface="Georgia"/>
              </a:rPr>
              <a:t>при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9979" y="2206220"/>
            <a:ext cx="26276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96695" algn="l"/>
              </a:tabLst>
            </a:pPr>
            <a:r>
              <a:rPr sz="1600" spc="-15" dirty="0">
                <a:latin typeface="Georgia"/>
                <a:cs typeface="Georgia"/>
              </a:rPr>
              <a:t>д</a:t>
            </a:r>
            <a:r>
              <a:rPr sz="1600" spc="-5" dirty="0">
                <a:latin typeface="Georgia"/>
                <a:cs typeface="Georgia"/>
              </a:rPr>
              <a:t>о</a:t>
            </a:r>
            <a:r>
              <a:rPr sz="1600" dirty="0">
                <a:latin typeface="Georgia"/>
                <a:cs typeface="Georgia"/>
              </a:rPr>
              <a:t>с</a:t>
            </a:r>
            <a:r>
              <a:rPr sz="1600" spc="-10" dirty="0">
                <a:latin typeface="Georgia"/>
                <a:cs typeface="Georgia"/>
              </a:rPr>
              <a:t>м</a:t>
            </a:r>
            <a:r>
              <a:rPr sz="1600" spc="-5" dirty="0">
                <a:latin typeface="Georgia"/>
                <a:cs typeface="Georgia"/>
              </a:rPr>
              <a:t>отре</a:t>
            </a:r>
            <a:r>
              <a:rPr sz="1600" dirty="0">
                <a:latin typeface="Georgia"/>
                <a:cs typeface="Georgia"/>
              </a:rPr>
              <a:t>	</a:t>
            </a:r>
            <a:r>
              <a:rPr sz="1600" spc="-15" dirty="0">
                <a:latin typeface="Georgia"/>
                <a:cs typeface="Georgia"/>
              </a:rPr>
              <a:t>ис</a:t>
            </a:r>
            <a:r>
              <a:rPr sz="1600" spc="-10" dirty="0">
                <a:latin typeface="Georgia"/>
                <a:cs typeface="Georgia"/>
              </a:rPr>
              <a:t>п</a:t>
            </a:r>
            <a:r>
              <a:rPr sz="1600" spc="-5" dirty="0">
                <a:latin typeface="Georgia"/>
                <a:cs typeface="Georgia"/>
              </a:rPr>
              <a:t>о</a:t>
            </a:r>
            <a:r>
              <a:rPr sz="1600" spc="-10" dirty="0">
                <a:latin typeface="Georgia"/>
                <a:cs typeface="Georgia"/>
              </a:rPr>
              <a:t>л</a:t>
            </a:r>
            <a:r>
              <a:rPr sz="1600" spc="5" dirty="0">
                <a:latin typeface="Georgia"/>
                <a:cs typeface="Georgia"/>
              </a:rPr>
              <a:t>ьз</a:t>
            </a:r>
            <a:r>
              <a:rPr sz="1600" spc="-15" dirty="0">
                <a:latin typeface="Georgia"/>
                <a:cs typeface="Georgia"/>
              </a:rPr>
              <a:t>у</a:t>
            </a:r>
            <a:r>
              <a:rPr sz="1600" spc="-10" dirty="0">
                <a:latin typeface="Georgia"/>
                <a:cs typeface="Georgia"/>
              </a:rPr>
              <a:t>ю</a:t>
            </a:r>
            <a:r>
              <a:rPr sz="1600" spc="-5" dirty="0">
                <a:latin typeface="Georgia"/>
                <a:cs typeface="Georgia"/>
              </a:rPr>
              <a:t>т</a:t>
            </a:r>
            <a:endParaRPr sz="1600" dirty="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46364" y="2206220"/>
            <a:ext cx="11449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Georgia"/>
                <a:cs typeface="Georgia"/>
              </a:rPr>
              <a:t>переносной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9573" y="2450059"/>
            <a:ext cx="16529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Georgia"/>
                <a:cs typeface="Georgia"/>
              </a:rPr>
              <a:t>ме</a:t>
            </a:r>
            <a:r>
              <a:rPr sz="1600" spc="10" dirty="0">
                <a:latin typeface="Georgia"/>
                <a:cs typeface="Georgia"/>
              </a:rPr>
              <a:t>т</a:t>
            </a:r>
            <a:r>
              <a:rPr sz="1600" spc="-10" dirty="0">
                <a:latin typeface="Georgia"/>
                <a:cs typeface="Georgia"/>
              </a:rPr>
              <a:t>алл</a:t>
            </a:r>
            <a:r>
              <a:rPr sz="1600" spc="10" dirty="0">
                <a:latin typeface="Georgia"/>
                <a:cs typeface="Georgia"/>
              </a:rPr>
              <a:t>о</a:t>
            </a:r>
            <a:r>
              <a:rPr sz="1600" spc="-15" dirty="0">
                <a:latin typeface="Georgia"/>
                <a:cs typeface="Georgia"/>
              </a:rPr>
              <a:t>д</a:t>
            </a:r>
            <a:r>
              <a:rPr sz="1600" spc="-10" dirty="0">
                <a:latin typeface="Georgia"/>
                <a:cs typeface="Georgia"/>
              </a:rPr>
              <a:t>е</a:t>
            </a:r>
            <a:r>
              <a:rPr sz="1600" spc="-5" dirty="0">
                <a:latin typeface="Georgia"/>
                <a:cs typeface="Georgia"/>
              </a:rPr>
              <a:t>т</a:t>
            </a:r>
            <a:r>
              <a:rPr sz="1600" dirty="0">
                <a:latin typeface="Georgia"/>
                <a:cs typeface="Georgia"/>
              </a:rPr>
              <a:t>е</a:t>
            </a:r>
            <a:r>
              <a:rPr sz="1600" spc="-10" dirty="0">
                <a:latin typeface="Georgia"/>
                <a:cs typeface="Georgia"/>
              </a:rPr>
              <a:t>к</a:t>
            </a:r>
            <a:r>
              <a:rPr sz="1600" spc="-5" dirty="0">
                <a:latin typeface="Georgia"/>
                <a:cs typeface="Georgia"/>
              </a:rPr>
              <a:t>т</a:t>
            </a:r>
            <a:r>
              <a:rPr sz="1600" spc="10" dirty="0">
                <a:latin typeface="Georgia"/>
                <a:cs typeface="Georgia"/>
              </a:rPr>
              <a:t>о</a:t>
            </a:r>
            <a:r>
              <a:rPr sz="1600" spc="-5" dirty="0">
                <a:latin typeface="Georgia"/>
                <a:cs typeface="Georgia"/>
              </a:rPr>
              <a:t>р  который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9958" y="2450059"/>
            <a:ext cx="26809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52400">
              <a:lnSpc>
                <a:spcPct val="100000"/>
              </a:lnSpc>
              <a:spcBef>
                <a:spcPts val="95"/>
              </a:spcBef>
              <a:tabLst>
                <a:tab pos="1277620" algn="l"/>
                <a:tab pos="1457325" algn="l"/>
                <a:tab pos="2225040" algn="l"/>
              </a:tabLst>
            </a:pPr>
            <a:r>
              <a:rPr sz="1600" spc="-10" dirty="0">
                <a:latin typeface="Georgia"/>
                <a:cs typeface="Georgia"/>
              </a:rPr>
              <a:t>«</a:t>
            </a:r>
            <a:r>
              <a:rPr sz="1600" spc="-5" dirty="0">
                <a:latin typeface="Georgia"/>
                <a:cs typeface="Georgia"/>
              </a:rPr>
              <a:t>S</a:t>
            </a:r>
            <a:r>
              <a:rPr sz="1600" spc="5" dirty="0">
                <a:latin typeface="Georgia"/>
                <a:cs typeface="Georgia"/>
              </a:rPr>
              <a:t>m</a:t>
            </a:r>
            <a:r>
              <a:rPr sz="1600" spc="-5" dirty="0">
                <a:latin typeface="Georgia"/>
                <a:cs typeface="Georgia"/>
              </a:rPr>
              <a:t>a</a:t>
            </a:r>
            <a:r>
              <a:rPr sz="1600" spc="-15" dirty="0">
                <a:latin typeface="Georgia"/>
                <a:cs typeface="Georgia"/>
              </a:rPr>
              <a:t>r</a:t>
            </a:r>
            <a:r>
              <a:rPr sz="1600" spc="-5" dirty="0">
                <a:latin typeface="Georgia"/>
                <a:cs typeface="Georgia"/>
              </a:rPr>
              <a:t>tS</a:t>
            </a:r>
            <a:r>
              <a:rPr sz="1600" dirty="0">
                <a:latin typeface="Georgia"/>
                <a:cs typeface="Georgia"/>
              </a:rPr>
              <a:t>c</a:t>
            </a:r>
            <a:r>
              <a:rPr sz="1600" spc="-5" dirty="0">
                <a:latin typeface="Georgia"/>
                <a:cs typeface="Georgia"/>
              </a:rPr>
              <a:t>an</a:t>
            </a:r>
            <a:r>
              <a:rPr sz="1600" dirty="0">
                <a:latin typeface="Georgia"/>
                <a:cs typeface="Georgia"/>
              </a:rPr>
              <a:t>		</a:t>
            </a:r>
            <a:r>
              <a:rPr sz="1600" spc="-10" dirty="0">
                <a:latin typeface="Georgia"/>
                <a:cs typeface="Georgia"/>
              </a:rPr>
              <a:t>M</a:t>
            </a:r>
            <a:r>
              <a:rPr sz="1600" spc="10" dirty="0">
                <a:latin typeface="Georgia"/>
                <a:cs typeface="Georgia"/>
              </a:rPr>
              <a:t>o</a:t>
            </a:r>
            <a:r>
              <a:rPr sz="1600" dirty="0">
                <a:latin typeface="Georgia"/>
                <a:cs typeface="Georgia"/>
              </a:rPr>
              <a:t>d</a:t>
            </a:r>
            <a:r>
              <a:rPr sz="1600" spc="-10" dirty="0">
                <a:latin typeface="Georgia"/>
                <a:cs typeface="Georgia"/>
              </a:rPr>
              <a:t>e</a:t>
            </a:r>
            <a:r>
              <a:rPr sz="1600" spc="-5" dirty="0">
                <a:latin typeface="Georgia"/>
                <a:cs typeface="Georgia"/>
              </a:rPr>
              <a:t>l</a:t>
            </a:r>
            <a:r>
              <a:rPr sz="1600" dirty="0">
                <a:latin typeface="Georgia"/>
                <a:cs typeface="Georgia"/>
              </a:rPr>
              <a:t>	</a:t>
            </a:r>
            <a:r>
              <a:rPr sz="1600" spc="-15" dirty="0">
                <a:latin typeface="Georgia"/>
                <a:cs typeface="Georgia"/>
              </a:rPr>
              <a:t>X</a:t>
            </a:r>
            <a:r>
              <a:rPr sz="1600" spc="-10" dirty="0">
                <a:latin typeface="Georgia"/>
                <a:cs typeface="Georgia"/>
              </a:rPr>
              <a:t>T</a:t>
            </a:r>
            <a:r>
              <a:rPr sz="1600" dirty="0">
                <a:latin typeface="Georgia"/>
                <a:cs typeface="Georgia"/>
              </a:rPr>
              <a:t>»,  </a:t>
            </a:r>
            <a:r>
              <a:rPr sz="1600" spc="-5" dirty="0">
                <a:latin typeface="Georgia"/>
                <a:cs typeface="Georgia"/>
              </a:rPr>
              <a:t>яв</a:t>
            </a:r>
            <a:r>
              <a:rPr sz="1600" spc="-10" dirty="0">
                <a:latin typeface="Georgia"/>
                <a:cs typeface="Georgia"/>
              </a:rPr>
              <a:t>л</a:t>
            </a:r>
            <a:r>
              <a:rPr sz="1600" spc="-5" dirty="0">
                <a:latin typeface="Georgia"/>
                <a:cs typeface="Georgia"/>
              </a:rPr>
              <a:t>я</a:t>
            </a:r>
            <a:r>
              <a:rPr sz="1600" spc="-10" dirty="0">
                <a:latin typeface="Georgia"/>
                <a:cs typeface="Georgia"/>
              </a:rPr>
              <a:t>е</a:t>
            </a:r>
            <a:r>
              <a:rPr sz="1600" spc="-5" dirty="0">
                <a:latin typeface="Georgia"/>
                <a:cs typeface="Georgia"/>
              </a:rPr>
              <a:t>т</a:t>
            </a:r>
            <a:r>
              <a:rPr sz="1600" spc="-10" dirty="0">
                <a:latin typeface="Georgia"/>
                <a:cs typeface="Georgia"/>
              </a:rPr>
              <a:t>с</a:t>
            </a:r>
            <a:r>
              <a:rPr sz="1600" spc="-5" dirty="0">
                <a:latin typeface="Georgia"/>
                <a:cs typeface="Georgia"/>
              </a:rPr>
              <a:t>я</a:t>
            </a:r>
            <a:r>
              <a:rPr sz="1600" dirty="0">
                <a:latin typeface="Georgia"/>
                <a:cs typeface="Georgia"/>
              </a:rPr>
              <a:t>	</a:t>
            </a:r>
            <a:r>
              <a:rPr sz="1600" spc="-5" dirty="0">
                <a:latin typeface="Georgia"/>
                <a:cs typeface="Georgia"/>
              </a:rPr>
              <a:t>от</a:t>
            </a:r>
            <a:r>
              <a:rPr sz="1600" spc="-10" dirty="0">
                <a:latin typeface="Georgia"/>
                <a:cs typeface="Georgia"/>
              </a:rPr>
              <a:t>еч</a:t>
            </a:r>
            <a:r>
              <a:rPr sz="1600" dirty="0">
                <a:latin typeface="Georgia"/>
                <a:cs typeface="Georgia"/>
              </a:rPr>
              <a:t>е</a:t>
            </a:r>
            <a:r>
              <a:rPr sz="1600" spc="-10" dirty="0">
                <a:latin typeface="Georgia"/>
                <a:cs typeface="Georgia"/>
              </a:rPr>
              <a:t>с</a:t>
            </a:r>
            <a:r>
              <a:rPr sz="1600" spc="-5" dirty="0">
                <a:latin typeface="Georgia"/>
                <a:cs typeface="Georgia"/>
              </a:rPr>
              <a:t>тв</a:t>
            </a:r>
            <a:r>
              <a:rPr sz="1600" spc="-10" dirty="0">
                <a:latin typeface="Georgia"/>
                <a:cs typeface="Georgia"/>
              </a:rPr>
              <a:t>е</a:t>
            </a:r>
            <a:r>
              <a:rPr sz="1600" spc="5" dirty="0">
                <a:latin typeface="Georgia"/>
                <a:cs typeface="Georgia"/>
              </a:rPr>
              <a:t>н</a:t>
            </a:r>
            <a:r>
              <a:rPr sz="1600" spc="-5" dirty="0">
                <a:latin typeface="Georgia"/>
                <a:cs typeface="Georgia"/>
              </a:rPr>
              <a:t>ной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9776" y="2937736"/>
            <a:ext cx="43516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Georgia"/>
                <a:cs typeface="Georgia"/>
              </a:rPr>
              <a:t>разработкой, предназначен для поиска и  обнаружения металлических предметов </a:t>
            </a:r>
            <a:r>
              <a:rPr sz="1600" spc="-10" dirty="0">
                <a:latin typeface="Georgia"/>
                <a:cs typeface="Georgia"/>
              </a:rPr>
              <a:t>при  проведении </a:t>
            </a:r>
            <a:r>
              <a:rPr sz="1600" spc="-5" dirty="0">
                <a:latin typeface="Georgia"/>
                <a:cs typeface="Georgia"/>
              </a:rPr>
              <a:t>личного</a:t>
            </a:r>
            <a:r>
              <a:rPr sz="1600" spc="30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досмотра.</a:t>
            </a:r>
            <a:endParaRPr sz="1600" dirty="0">
              <a:latin typeface="Georgia"/>
              <a:cs typeface="Georg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54751" y="1365503"/>
            <a:ext cx="3685031" cy="5052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46776" y="1557527"/>
            <a:ext cx="3300983" cy="46680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6675" y="4076700"/>
            <a:ext cx="4334255" cy="1560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676400" cy="71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9277" y="326897"/>
            <a:ext cx="8569960" cy="6193790"/>
          </a:xfrm>
          <a:custGeom>
            <a:avLst/>
            <a:gdLst/>
            <a:ahLst/>
            <a:cxnLst/>
            <a:rect l="l" t="t" r="r" b="b"/>
            <a:pathLst>
              <a:path w="8569960" h="6193790">
                <a:moveTo>
                  <a:pt x="8569452" y="0"/>
                </a:moveTo>
                <a:lnTo>
                  <a:pt x="0" y="0"/>
                </a:lnTo>
                <a:lnTo>
                  <a:pt x="0" y="6193536"/>
                </a:lnTo>
                <a:lnTo>
                  <a:pt x="8569452" y="6193536"/>
                </a:lnTo>
                <a:lnTo>
                  <a:pt x="8569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9277" y="326897"/>
            <a:ext cx="8569960" cy="6193790"/>
          </a:xfrm>
          <a:custGeom>
            <a:avLst/>
            <a:gdLst/>
            <a:ahLst/>
            <a:cxnLst/>
            <a:rect l="l" t="t" r="r" b="b"/>
            <a:pathLst>
              <a:path w="8569960" h="6193790">
                <a:moveTo>
                  <a:pt x="0" y="0"/>
                </a:moveTo>
                <a:lnTo>
                  <a:pt x="8569452" y="0"/>
                </a:lnTo>
                <a:lnTo>
                  <a:pt x="8569452" y="6193536"/>
                </a:lnTo>
                <a:lnTo>
                  <a:pt x="0" y="619353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31975" y="3500628"/>
            <a:ext cx="3023615" cy="2449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82184" y="1292364"/>
            <a:ext cx="3595115" cy="4920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4208" y="1484376"/>
            <a:ext cx="3209036" cy="45369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9979" y="1916460"/>
            <a:ext cx="31877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14400">
              <a:lnSpc>
                <a:spcPct val="100000"/>
              </a:lnSpc>
              <a:spcBef>
                <a:spcPts val="95"/>
              </a:spcBef>
              <a:tabLst>
                <a:tab pos="1531620" algn="l"/>
                <a:tab pos="2291080" algn="l"/>
              </a:tabLst>
            </a:pPr>
            <a:r>
              <a:rPr sz="1600" spc="-10" dirty="0">
                <a:latin typeface="Georgia"/>
                <a:cs typeface="Georgia"/>
              </a:rPr>
              <a:t>При	</a:t>
            </a:r>
            <a:r>
              <a:rPr sz="1600" spc="-5" dirty="0">
                <a:latin typeface="Georgia"/>
                <a:cs typeface="Georgia"/>
              </a:rPr>
              <a:t>необходимости  </a:t>
            </a:r>
            <a:r>
              <a:rPr sz="1600" spc="-15" dirty="0">
                <a:latin typeface="Georgia"/>
                <a:cs typeface="Georgia"/>
              </a:rPr>
              <a:t>д</a:t>
            </a:r>
            <a:r>
              <a:rPr sz="1600" spc="-5" dirty="0">
                <a:latin typeface="Georgia"/>
                <a:cs typeface="Georgia"/>
              </a:rPr>
              <a:t>о</a:t>
            </a:r>
            <a:r>
              <a:rPr sz="1600" spc="-10" dirty="0">
                <a:latin typeface="Georgia"/>
                <a:cs typeface="Georgia"/>
              </a:rPr>
              <a:t>п</a:t>
            </a:r>
            <a:r>
              <a:rPr sz="1600" spc="-5" dirty="0">
                <a:latin typeface="Georgia"/>
                <a:cs typeface="Georgia"/>
              </a:rPr>
              <a:t>о</a:t>
            </a:r>
            <a:r>
              <a:rPr sz="1600" spc="-10" dirty="0">
                <a:latin typeface="Georgia"/>
                <a:cs typeface="Georgia"/>
              </a:rPr>
              <a:t>л</a:t>
            </a:r>
            <a:r>
              <a:rPr sz="1600" spc="5" dirty="0">
                <a:latin typeface="Georgia"/>
                <a:cs typeface="Georgia"/>
              </a:rPr>
              <a:t>н</a:t>
            </a:r>
            <a:r>
              <a:rPr sz="1600" spc="-15" dirty="0">
                <a:latin typeface="Georgia"/>
                <a:cs typeface="Georgia"/>
              </a:rPr>
              <a:t>и</a:t>
            </a:r>
            <a:r>
              <a:rPr sz="1600" spc="-5" dirty="0">
                <a:latin typeface="Georgia"/>
                <a:cs typeface="Georgia"/>
              </a:rPr>
              <a:t>т</a:t>
            </a:r>
            <a:r>
              <a:rPr sz="1600" spc="-10" dirty="0">
                <a:latin typeface="Georgia"/>
                <a:cs typeface="Georgia"/>
              </a:rPr>
              <a:t>ел</a:t>
            </a:r>
            <a:r>
              <a:rPr sz="1600" spc="5" dirty="0">
                <a:latin typeface="Georgia"/>
                <a:cs typeface="Georgia"/>
              </a:rPr>
              <a:t>ь</a:t>
            </a:r>
            <a:r>
              <a:rPr sz="1600" spc="-5" dirty="0">
                <a:latin typeface="Georgia"/>
                <a:cs typeface="Georgia"/>
              </a:rPr>
              <a:t>но</a:t>
            </a:r>
            <a:r>
              <a:rPr sz="1600" dirty="0">
                <a:latin typeface="Georgia"/>
                <a:cs typeface="Georgia"/>
              </a:rPr>
              <a:t>г</a:t>
            </a:r>
            <a:r>
              <a:rPr sz="1600" spc="-5" dirty="0">
                <a:latin typeface="Georgia"/>
                <a:cs typeface="Georgia"/>
              </a:rPr>
              <a:t>о</a:t>
            </a:r>
            <a:r>
              <a:rPr sz="1600" dirty="0">
                <a:latin typeface="Georgia"/>
                <a:cs typeface="Georgia"/>
              </a:rPr>
              <a:t>	</a:t>
            </a:r>
            <a:r>
              <a:rPr sz="1600" spc="-15" dirty="0">
                <a:latin typeface="Georgia"/>
                <a:cs typeface="Georgia"/>
              </a:rPr>
              <a:t>д</a:t>
            </a:r>
            <a:r>
              <a:rPr sz="1600" spc="-5" dirty="0">
                <a:latin typeface="Georgia"/>
                <a:cs typeface="Georgia"/>
              </a:rPr>
              <a:t>о</a:t>
            </a:r>
            <a:r>
              <a:rPr sz="1600" dirty="0">
                <a:latin typeface="Georgia"/>
                <a:cs typeface="Georgia"/>
              </a:rPr>
              <a:t>с</a:t>
            </a:r>
            <a:r>
              <a:rPr sz="1600" spc="-10" dirty="0">
                <a:latin typeface="Georgia"/>
                <a:cs typeface="Georgia"/>
              </a:rPr>
              <a:t>м</a:t>
            </a:r>
            <a:r>
              <a:rPr sz="1600" spc="-5" dirty="0">
                <a:latin typeface="Georgia"/>
                <a:cs typeface="Georgia"/>
              </a:rPr>
              <a:t>отра</a:t>
            </a:r>
            <a:endParaRPr sz="1600" dirty="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20621" y="1916460"/>
            <a:ext cx="11487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Georgia"/>
                <a:cs typeface="Georgia"/>
              </a:rPr>
              <a:t>пр</a:t>
            </a:r>
            <a:r>
              <a:rPr sz="1600" spc="-5" dirty="0">
                <a:latin typeface="Georgia"/>
                <a:cs typeface="Georgia"/>
              </a:rPr>
              <a:t>ов</a:t>
            </a:r>
            <a:r>
              <a:rPr sz="1600" dirty="0">
                <a:latin typeface="Georgia"/>
                <a:cs typeface="Georgia"/>
              </a:rPr>
              <a:t>еде</a:t>
            </a:r>
            <a:r>
              <a:rPr sz="1600" spc="-5" dirty="0">
                <a:latin typeface="Georgia"/>
                <a:cs typeface="Georgia"/>
              </a:rPr>
              <a:t>н</a:t>
            </a:r>
            <a:r>
              <a:rPr sz="1600" spc="-10" dirty="0">
                <a:latin typeface="Georgia"/>
                <a:cs typeface="Georgia"/>
              </a:rPr>
              <a:t>и</a:t>
            </a:r>
            <a:r>
              <a:rPr sz="1600" spc="-5" dirty="0">
                <a:latin typeface="Georgia"/>
                <a:cs typeface="Georgia"/>
              </a:rPr>
              <a:t>я</a:t>
            </a:r>
            <a:endParaRPr sz="1600">
              <a:latin typeface="Georgia"/>
              <a:cs typeface="Georgia"/>
            </a:endParaRPr>
          </a:p>
          <a:p>
            <a:pPr marR="5080" algn="r">
              <a:lnSpc>
                <a:spcPct val="100000"/>
              </a:lnSpc>
            </a:pPr>
            <a:r>
              <a:rPr sz="1600" spc="5" dirty="0">
                <a:latin typeface="Georgia"/>
                <a:cs typeface="Georgia"/>
              </a:rPr>
              <a:t>н</a:t>
            </a:r>
            <a:r>
              <a:rPr sz="1600" spc="-5" dirty="0">
                <a:latin typeface="Georgia"/>
                <a:cs typeface="Georgia"/>
              </a:rPr>
              <a:t>а</a:t>
            </a:r>
            <a:r>
              <a:rPr sz="1600" spc="5" dirty="0">
                <a:latin typeface="Georgia"/>
                <a:cs typeface="Georgia"/>
              </a:rPr>
              <a:t>ш</a:t>
            </a:r>
            <a:r>
              <a:rPr sz="1600" spc="-5" dirty="0">
                <a:latin typeface="Georgia"/>
                <a:cs typeface="Georgia"/>
              </a:rPr>
              <a:t>и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9776" y="2404137"/>
            <a:ext cx="432943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Georgia"/>
                <a:cs typeface="Georgia"/>
              </a:rPr>
              <a:t>сотрудники используют Ионно-дрейфовый  детектор «Кербер-Т»,который предназначен  </a:t>
            </a:r>
            <a:r>
              <a:rPr sz="1600" spc="-10" dirty="0">
                <a:latin typeface="Georgia"/>
                <a:cs typeface="Georgia"/>
              </a:rPr>
              <a:t>для </a:t>
            </a:r>
            <a:r>
              <a:rPr sz="1600" spc="-5" dirty="0">
                <a:latin typeface="Georgia"/>
                <a:cs typeface="Georgia"/>
              </a:rPr>
              <a:t>автоматического определения следов  взрывчатых, наркотических и отравляющих  веществ, </a:t>
            </a:r>
            <a:r>
              <a:rPr sz="1600" spc="-10" dirty="0">
                <a:latin typeface="Georgia"/>
                <a:cs typeface="Georgia"/>
              </a:rPr>
              <a:t>как </a:t>
            </a:r>
            <a:r>
              <a:rPr sz="1600" spc="-5" dirty="0">
                <a:latin typeface="Georgia"/>
                <a:cs typeface="Georgia"/>
              </a:rPr>
              <a:t>на поверхности, так и в</a:t>
            </a:r>
            <a:r>
              <a:rPr sz="1600" spc="95" dirty="0">
                <a:latin typeface="Georgia"/>
                <a:cs typeface="Georgia"/>
              </a:rPr>
              <a:t> </a:t>
            </a:r>
            <a:r>
              <a:rPr sz="1600" spc="-10" dirty="0">
                <a:latin typeface="Georgia"/>
                <a:cs typeface="Georgia"/>
              </a:rPr>
              <a:t>воздухе.</a:t>
            </a:r>
            <a:endParaRPr sz="1600">
              <a:latin typeface="Georgia"/>
              <a:cs typeface="Georgi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676400" cy="71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9277" y="326897"/>
            <a:ext cx="8569960" cy="6193790"/>
          </a:xfrm>
          <a:custGeom>
            <a:avLst/>
            <a:gdLst/>
            <a:ahLst/>
            <a:cxnLst/>
            <a:rect l="l" t="t" r="r" b="b"/>
            <a:pathLst>
              <a:path w="8569960" h="6193790">
                <a:moveTo>
                  <a:pt x="8569452" y="0"/>
                </a:moveTo>
                <a:lnTo>
                  <a:pt x="0" y="0"/>
                </a:lnTo>
                <a:lnTo>
                  <a:pt x="0" y="6193536"/>
                </a:lnTo>
                <a:lnTo>
                  <a:pt x="8569452" y="6193536"/>
                </a:lnTo>
                <a:lnTo>
                  <a:pt x="8569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9277" y="326897"/>
            <a:ext cx="8569960" cy="6193790"/>
          </a:xfrm>
          <a:custGeom>
            <a:avLst/>
            <a:gdLst/>
            <a:ahLst/>
            <a:cxnLst/>
            <a:rect l="l" t="t" r="r" b="b"/>
            <a:pathLst>
              <a:path w="8569960" h="6193790">
                <a:moveTo>
                  <a:pt x="0" y="0"/>
                </a:moveTo>
                <a:lnTo>
                  <a:pt x="8569452" y="0"/>
                </a:lnTo>
                <a:lnTo>
                  <a:pt x="8569452" y="6193536"/>
                </a:lnTo>
                <a:lnTo>
                  <a:pt x="0" y="619353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01620" y="1690586"/>
            <a:ext cx="939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Georgia"/>
                <a:cs typeface="Georgia"/>
              </a:rPr>
              <a:t>Н</a:t>
            </a:r>
            <a:r>
              <a:rPr sz="1600" spc="-5" dirty="0">
                <a:latin typeface="Georgia"/>
                <a:cs typeface="Georgia"/>
              </a:rPr>
              <a:t>о</a:t>
            </a:r>
            <a:r>
              <a:rPr sz="1600" spc="-10" dirty="0">
                <a:latin typeface="Georgia"/>
                <a:cs typeface="Georgia"/>
              </a:rPr>
              <a:t>с</a:t>
            </a:r>
            <a:r>
              <a:rPr sz="1600" dirty="0">
                <a:latin typeface="Georgia"/>
                <a:cs typeface="Georgia"/>
              </a:rPr>
              <a:t>и</a:t>
            </a:r>
            <a:r>
              <a:rPr sz="1600" spc="-10" dirty="0">
                <a:latin typeface="Georgia"/>
                <a:cs typeface="Georgia"/>
              </a:rPr>
              <a:t>м</a:t>
            </a:r>
            <a:r>
              <a:rPr sz="1600" spc="-5" dirty="0">
                <a:latin typeface="Georgia"/>
                <a:cs typeface="Georgia"/>
              </a:rPr>
              <a:t>ый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24388" y="1690586"/>
            <a:ext cx="17310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Georgia"/>
                <a:cs typeface="Georgia"/>
              </a:rPr>
              <a:t>видеорегистратор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074" y="1934425"/>
            <a:ext cx="14916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95"/>
              </a:spcBef>
              <a:tabLst>
                <a:tab pos="1343025" algn="l"/>
              </a:tabLst>
            </a:pPr>
            <a:r>
              <a:rPr sz="1600" spc="-10" dirty="0">
                <a:latin typeface="Georgia"/>
                <a:cs typeface="Georgia"/>
              </a:rPr>
              <a:t>«Д</a:t>
            </a:r>
            <a:r>
              <a:rPr sz="1600" spc="-5" dirty="0">
                <a:latin typeface="Georgia"/>
                <a:cs typeface="Georgia"/>
              </a:rPr>
              <a:t>озо</a:t>
            </a:r>
            <a:r>
              <a:rPr sz="1600" spc="-10" dirty="0">
                <a:latin typeface="Georgia"/>
                <a:cs typeface="Georgia"/>
              </a:rPr>
              <a:t>р</a:t>
            </a:r>
            <a:r>
              <a:rPr sz="1600" spc="-5" dirty="0">
                <a:latin typeface="Georgia"/>
                <a:cs typeface="Georgia"/>
              </a:rPr>
              <a:t>-7</a:t>
            </a:r>
            <a:r>
              <a:rPr sz="1600" spc="-10" dirty="0">
                <a:latin typeface="Georgia"/>
                <a:cs typeface="Georgia"/>
              </a:rPr>
              <a:t>8</a:t>
            </a:r>
            <a:r>
              <a:rPr sz="1600" spc="-5" dirty="0">
                <a:latin typeface="Georgia"/>
                <a:cs typeface="Georgia"/>
              </a:rPr>
              <a:t>»</a:t>
            </a:r>
            <a:r>
              <a:rPr sz="1600" dirty="0">
                <a:latin typeface="Georgia"/>
                <a:cs typeface="Georgia"/>
              </a:rPr>
              <a:t>	</a:t>
            </a:r>
            <a:r>
              <a:rPr sz="1600" spc="-5" dirty="0">
                <a:latin typeface="Georgia"/>
                <a:cs typeface="Georgia"/>
              </a:rPr>
              <a:t>и  ар</a:t>
            </a:r>
            <a:r>
              <a:rPr sz="1600" spc="5" dirty="0">
                <a:latin typeface="Georgia"/>
                <a:cs typeface="Georgia"/>
              </a:rPr>
              <a:t>х</a:t>
            </a:r>
            <a:r>
              <a:rPr sz="1600" spc="-15" dirty="0">
                <a:latin typeface="Georgia"/>
                <a:cs typeface="Georgia"/>
              </a:rPr>
              <a:t>и</a:t>
            </a:r>
            <a:r>
              <a:rPr sz="1600" spc="-5" dirty="0">
                <a:latin typeface="Georgia"/>
                <a:cs typeface="Georgia"/>
              </a:rPr>
              <a:t>в</a:t>
            </a:r>
            <a:r>
              <a:rPr sz="1600" spc="-15" dirty="0">
                <a:latin typeface="Georgia"/>
                <a:cs typeface="Georgia"/>
              </a:rPr>
              <a:t>и</a:t>
            </a:r>
            <a:r>
              <a:rPr sz="1600" spc="-10" dirty="0">
                <a:latin typeface="Georgia"/>
                <a:cs typeface="Georgia"/>
              </a:rPr>
              <a:t>р</a:t>
            </a:r>
            <a:r>
              <a:rPr sz="1600" spc="-5" dirty="0">
                <a:latin typeface="Georgia"/>
                <a:cs typeface="Georgia"/>
              </a:rPr>
              <a:t>ова</a:t>
            </a:r>
            <a:r>
              <a:rPr sz="1600" spc="5" dirty="0">
                <a:latin typeface="Georgia"/>
                <a:cs typeface="Georgia"/>
              </a:rPr>
              <a:t>н</a:t>
            </a:r>
            <a:r>
              <a:rPr sz="1600" spc="-15" dirty="0">
                <a:latin typeface="Georgia"/>
                <a:cs typeface="Georgia"/>
              </a:rPr>
              <a:t>и</a:t>
            </a:r>
            <a:r>
              <a:rPr sz="1600" spc="-5" dirty="0">
                <a:latin typeface="Georgia"/>
                <a:cs typeface="Georgia"/>
              </a:rPr>
              <a:t>я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62121" y="1934425"/>
            <a:ext cx="22942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970" marR="5080" indent="-1905">
              <a:lnSpc>
                <a:spcPct val="100000"/>
              </a:lnSpc>
              <a:spcBef>
                <a:spcPts val="95"/>
              </a:spcBef>
              <a:tabLst>
                <a:tab pos="944880" algn="l"/>
                <a:tab pos="1156970" algn="l"/>
                <a:tab pos="2156460" algn="l"/>
              </a:tabLst>
            </a:pPr>
            <a:r>
              <a:rPr sz="1600" spc="-5" dirty="0">
                <a:latin typeface="Georgia"/>
                <a:cs typeface="Georgia"/>
              </a:rPr>
              <a:t>т</a:t>
            </a:r>
            <a:r>
              <a:rPr sz="1600" spc="-10" dirty="0">
                <a:latin typeface="Georgia"/>
                <a:cs typeface="Georgia"/>
              </a:rPr>
              <a:t>е</a:t>
            </a:r>
            <a:r>
              <a:rPr sz="1600" spc="5" dirty="0">
                <a:latin typeface="Georgia"/>
                <a:cs typeface="Georgia"/>
              </a:rPr>
              <a:t>р</a:t>
            </a:r>
            <a:r>
              <a:rPr sz="1600" spc="-10" dirty="0">
                <a:latin typeface="Georgia"/>
                <a:cs typeface="Georgia"/>
              </a:rPr>
              <a:t>м</a:t>
            </a:r>
            <a:r>
              <a:rPr sz="1600" spc="-15" dirty="0">
                <a:latin typeface="Georgia"/>
                <a:cs typeface="Georgia"/>
              </a:rPr>
              <a:t>и</a:t>
            </a:r>
            <a:r>
              <a:rPr sz="1600" spc="5" dirty="0">
                <a:latin typeface="Georgia"/>
                <a:cs typeface="Georgia"/>
              </a:rPr>
              <a:t>н</a:t>
            </a:r>
            <a:r>
              <a:rPr sz="1600" spc="-10" dirty="0">
                <a:latin typeface="Georgia"/>
                <a:cs typeface="Georgia"/>
              </a:rPr>
              <a:t>а</a:t>
            </a:r>
            <a:r>
              <a:rPr sz="1600" spc="-5" dirty="0">
                <a:latin typeface="Georgia"/>
                <a:cs typeface="Georgia"/>
              </a:rPr>
              <a:t>л</a:t>
            </a:r>
            <a:r>
              <a:rPr sz="1600" dirty="0">
                <a:latin typeface="Georgia"/>
                <a:cs typeface="Georgia"/>
              </a:rPr>
              <a:t>		</a:t>
            </a:r>
            <a:r>
              <a:rPr sz="1600" spc="5" dirty="0">
                <a:latin typeface="Georgia"/>
                <a:cs typeface="Georgia"/>
              </a:rPr>
              <a:t>з</a:t>
            </a:r>
            <a:r>
              <a:rPr sz="1600" spc="-5" dirty="0">
                <a:latin typeface="Georgia"/>
                <a:cs typeface="Georgia"/>
              </a:rPr>
              <a:t>ар</a:t>
            </a:r>
            <a:r>
              <a:rPr sz="1600" spc="5" dirty="0">
                <a:latin typeface="Georgia"/>
                <a:cs typeface="Georgia"/>
              </a:rPr>
              <a:t>я</a:t>
            </a:r>
            <a:r>
              <a:rPr sz="1600" dirty="0">
                <a:latin typeface="Georgia"/>
                <a:cs typeface="Georgia"/>
              </a:rPr>
              <a:t>д</a:t>
            </a:r>
            <a:r>
              <a:rPr sz="1600" spc="-10" dirty="0">
                <a:latin typeface="Georgia"/>
                <a:cs typeface="Georgia"/>
              </a:rPr>
              <a:t>к</a:t>
            </a:r>
            <a:r>
              <a:rPr sz="1600" spc="-5" dirty="0">
                <a:latin typeface="Georgia"/>
                <a:cs typeface="Georgia"/>
              </a:rPr>
              <a:t>и</a:t>
            </a:r>
            <a:r>
              <a:rPr sz="1600" dirty="0">
                <a:latin typeface="Georgia"/>
                <a:cs typeface="Georgia"/>
              </a:rPr>
              <a:t>	</a:t>
            </a:r>
            <a:r>
              <a:rPr sz="1600" spc="-5" dirty="0">
                <a:latin typeface="Georgia"/>
                <a:cs typeface="Georgia"/>
              </a:rPr>
              <a:t>и  </a:t>
            </a:r>
            <a:r>
              <a:rPr sz="1600" dirty="0">
                <a:latin typeface="Georgia"/>
                <a:cs typeface="Georgia"/>
              </a:rPr>
              <a:t>д</a:t>
            </a:r>
            <a:r>
              <a:rPr sz="1600" spc="-5" dirty="0">
                <a:latin typeface="Georgia"/>
                <a:cs typeface="Georgia"/>
              </a:rPr>
              <a:t>анн</a:t>
            </a:r>
            <a:r>
              <a:rPr sz="1600" spc="5" dirty="0">
                <a:latin typeface="Georgia"/>
                <a:cs typeface="Georgia"/>
              </a:rPr>
              <a:t>ы</a:t>
            </a:r>
            <a:r>
              <a:rPr sz="1600" spc="-5" dirty="0">
                <a:latin typeface="Georgia"/>
                <a:cs typeface="Georgia"/>
              </a:rPr>
              <a:t>х</a:t>
            </a:r>
            <a:r>
              <a:rPr sz="1600" dirty="0">
                <a:latin typeface="Georgia"/>
                <a:cs typeface="Georgia"/>
              </a:rPr>
              <a:t>	</a:t>
            </a:r>
            <a:r>
              <a:rPr sz="1600" spc="-5" dirty="0">
                <a:latin typeface="Georgia"/>
                <a:cs typeface="Georgia"/>
              </a:rPr>
              <a:t>об</a:t>
            </a:r>
            <a:r>
              <a:rPr sz="1600" dirty="0">
                <a:latin typeface="Georgia"/>
                <a:cs typeface="Georgia"/>
              </a:rPr>
              <a:t>ес</a:t>
            </a:r>
            <a:r>
              <a:rPr sz="1600" spc="-10" dirty="0">
                <a:latin typeface="Georgia"/>
                <a:cs typeface="Georgia"/>
              </a:rPr>
              <a:t>печ</a:t>
            </a:r>
            <a:r>
              <a:rPr sz="1600" spc="-15" dirty="0">
                <a:latin typeface="Georgia"/>
                <a:cs typeface="Georgia"/>
              </a:rPr>
              <a:t>и</a:t>
            </a:r>
            <a:r>
              <a:rPr sz="1600" spc="5" dirty="0">
                <a:latin typeface="Georgia"/>
                <a:cs typeface="Georgia"/>
              </a:rPr>
              <a:t>в</a:t>
            </a:r>
            <a:r>
              <a:rPr sz="1600" spc="-5" dirty="0">
                <a:latin typeface="Georgia"/>
                <a:cs typeface="Georgia"/>
              </a:rPr>
              <a:t>а</a:t>
            </a:r>
            <a:r>
              <a:rPr sz="1600" spc="-10" dirty="0">
                <a:latin typeface="Georgia"/>
                <a:cs typeface="Georgia"/>
              </a:rPr>
              <a:t>ю</a:t>
            </a:r>
            <a:r>
              <a:rPr sz="1600" spc="-5" dirty="0">
                <a:latin typeface="Georgia"/>
                <a:cs typeface="Georgia"/>
              </a:rPr>
              <a:t>т</a:t>
            </a:r>
            <a:endParaRPr sz="1600" dirty="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277" y="2422102"/>
            <a:ext cx="237807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464310" algn="l"/>
                <a:tab pos="1557655" algn="l"/>
                <a:tab pos="2240280" algn="l"/>
              </a:tabLst>
            </a:pPr>
            <a:r>
              <a:rPr sz="1600" spc="-5" dirty="0">
                <a:latin typeface="Georgia"/>
                <a:cs typeface="Georgia"/>
              </a:rPr>
              <a:t>н</a:t>
            </a:r>
            <a:r>
              <a:rPr sz="1600" spc="-10" dirty="0">
                <a:latin typeface="Georgia"/>
                <a:cs typeface="Georgia"/>
              </a:rPr>
              <a:t>еп</a:t>
            </a:r>
            <a:r>
              <a:rPr sz="1600" spc="5" dirty="0">
                <a:latin typeface="Georgia"/>
                <a:cs typeface="Georgia"/>
              </a:rPr>
              <a:t>р</a:t>
            </a:r>
            <a:r>
              <a:rPr sz="1600" spc="-10" dirty="0">
                <a:latin typeface="Georgia"/>
                <a:cs typeface="Georgia"/>
              </a:rPr>
              <a:t>ер</a:t>
            </a:r>
            <a:r>
              <a:rPr sz="1600" spc="-5" dirty="0">
                <a:latin typeface="Georgia"/>
                <a:cs typeface="Georgia"/>
              </a:rPr>
              <a:t>ывн</a:t>
            </a:r>
            <a:r>
              <a:rPr sz="1600" dirty="0">
                <a:latin typeface="Georgia"/>
                <a:cs typeface="Georgia"/>
              </a:rPr>
              <a:t>у</a:t>
            </a:r>
            <a:r>
              <a:rPr sz="1600" spc="-5" dirty="0">
                <a:latin typeface="Georgia"/>
                <a:cs typeface="Georgia"/>
              </a:rPr>
              <a:t>ю</a:t>
            </a:r>
            <a:r>
              <a:rPr sz="1600" dirty="0">
                <a:latin typeface="Georgia"/>
                <a:cs typeface="Georgia"/>
              </a:rPr>
              <a:t>	</a:t>
            </a:r>
            <a:r>
              <a:rPr sz="1600" spc="5" dirty="0">
                <a:latin typeface="Georgia"/>
                <a:cs typeface="Georgia"/>
              </a:rPr>
              <a:t>з</a:t>
            </a:r>
            <a:r>
              <a:rPr sz="1600" spc="-5" dirty="0">
                <a:latin typeface="Georgia"/>
                <a:cs typeface="Georgia"/>
              </a:rPr>
              <a:t>а</a:t>
            </a:r>
            <a:r>
              <a:rPr sz="1600" spc="-10" dirty="0">
                <a:latin typeface="Georgia"/>
                <a:cs typeface="Georgia"/>
              </a:rPr>
              <a:t>п</a:t>
            </a:r>
            <a:r>
              <a:rPr sz="1600" dirty="0">
                <a:latin typeface="Georgia"/>
                <a:cs typeface="Georgia"/>
              </a:rPr>
              <a:t>и</a:t>
            </a:r>
            <a:r>
              <a:rPr sz="1600" spc="-10" dirty="0">
                <a:latin typeface="Georgia"/>
                <a:cs typeface="Georgia"/>
              </a:rPr>
              <a:t>с</a:t>
            </a:r>
            <a:r>
              <a:rPr sz="1600" spc="-5" dirty="0">
                <a:latin typeface="Georgia"/>
                <a:cs typeface="Georgia"/>
              </a:rPr>
              <a:t>ь</a:t>
            </a:r>
            <a:r>
              <a:rPr sz="1600" dirty="0">
                <a:latin typeface="Georgia"/>
                <a:cs typeface="Georgia"/>
              </a:rPr>
              <a:t>	</a:t>
            </a:r>
            <a:r>
              <a:rPr sz="1600" spc="-5" dirty="0">
                <a:latin typeface="Georgia"/>
                <a:cs typeface="Georgia"/>
              </a:rPr>
              <a:t>и  аудиовизуальной  И</a:t>
            </a:r>
            <a:r>
              <a:rPr sz="1600" spc="-10" dirty="0">
                <a:latin typeface="Georgia"/>
                <a:cs typeface="Georgia"/>
              </a:rPr>
              <a:t>сп</a:t>
            </a:r>
            <a:r>
              <a:rPr sz="1600" spc="-5" dirty="0">
                <a:latin typeface="Georgia"/>
                <a:cs typeface="Georgia"/>
              </a:rPr>
              <a:t>о</a:t>
            </a:r>
            <a:r>
              <a:rPr sz="1600" dirty="0">
                <a:latin typeface="Georgia"/>
                <a:cs typeface="Georgia"/>
              </a:rPr>
              <a:t>л</a:t>
            </a:r>
            <a:r>
              <a:rPr sz="1600" spc="-10" dirty="0">
                <a:latin typeface="Georgia"/>
                <a:cs typeface="Georgia"/>
              </a:rPr>
              <a:t>ь</a:t>
            </a:r>
            <a:r>
              <a:rPr sz="1600" spc="5" dirty="0">
                <a:latin typeface="Georgia"/>
                <a:cs typeface="Georgia"/>
              </a:rPr>
              <a:t>з</a:t>
            </a:r>
            <a:r>
              <a:rPr sz="1600" spc="-15" dirty="0">
                <a:latin typeface="Georgia"/>
                <a:cs typeface="Georgia"/>
              </a:rPr>
              <a:t>у</a:t>
            </a:r>
            <a:r>
              <a:rPr sz="1600" spc="-10" dirty="0">
                <a:latin typeface="Georgia"/>
                <a:cs typeface="Georgia"/>
              </a:rPr>
              <a:t>е</a:t>
            </a:r>
            <a:r>
              <a:rPr sz="1600" spc="-5" dirty="0">
                <a:latin typeface="Georgia"/>
                <a:cs typeface="Georgia"/>
              </a:rPr>
              <a:t>т</a:t>
            </a:r>
            <a:r>
              <a:rPr sz="1600" spc="-10" dirty="0">
                <a:latin typeface="Georgia"/>
                <a:cs typeface="Georgia"/>
              </a:rPr>
              <a:t>с</a:t>
            </a:r>
            <a:r>
              <a:rPr sz="1600" spc="-5" dirty="0">
                <a:latin typeface="Georgia"/>
                <a:cs typeface="Georgia"/>
              </a:rPr>
              <a:t>я</a:t>
            </a:r>
            <a:r>
              <a:rPr sz="1600" dirty="0">
                <a:latin typeface="Georgia"/>
                <a:cs typeface="Georgia"/>
              </a:rPr>
              <a:t>		</a:t>
            </a:r>
            <a:r>
              <a:rPr sz="1600" spc="-5" dirty="0">
                <a:latin typeface="Georgia"/>
                <a:cs typeface="Georgia"/>
              </a:rPr>
              <a:t>н</a:t>
            </a:r>
            <a:r>
              <a:rPr sz="1600" spc="5" dirty="0">
                <a:latin typeface="Georgia"/>
                <a:cs typeface="Georgia"/>
              </a:rPr>
              <a:t>а</a:t>
            </a:r>
            <a:r>
              <a:rPr sz="1600" spc="-5" dirty="0">
                <a:latin typeface="Georgia"/>
                <a:cs typeface="Georgia"/>
              </a:rPr>
              <a:t>ш</a:t>
            </a:r>
            <a:r>
              <a:rPr sz="1600" dirty="0">
                <a:latin typeface="Georgia"/>
                <a:cs typeface="Georgia"/>
              </a:rPr>
              <a:t>и</a:t>
            </a:r>
            <a:r>
              <a:rPr sz="1600" spc="-10" dirty="0">
                <a:latin typeface="Georgia"/>
                <a:cs typeface="Georgia"/>
              </a:rPr>
              <a:t>ми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75929" y="2422102"/>
            <a:ext cx="148018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7314" marR="5080" indent="-9525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Georgia"/>
                <a:cs typeface="Georgia"/>
              </a:rPr>
              <a:t>ар</a:t>
            </a:r>
            <a:r>
              <a:rPr sz="1600" spc="5" dirty="0">
                <a:latin typeface="Georgia"/>
                <a:cs typeface="Georgia"/>
              </a:rPr>
              <a:t>х</a:t>
            </a:r>
            <a:r>
              <a:rPr sz="1600" spc="-15" dirty="0">
                <a:latin typeface="Georgia"/>
                <a:cs typeface="Georgia"/>
              </a:rPr>
              <a:t>и</a:t>
            </a:r>
            <a:r>
              <a:rPr sz="1600" spc="-5" dirty="0">
                <a:latin typeface="Georgia"/>
                <a:cs typeface="Georgia"/>
              </a:rPr>
              <a:t>в</a:t>
            </a:r>
            <a:r>
              <a:rPr sz="1600" spc="-15" dirty="0">
                <a:latin typeface="Georgia"/>
                <a:cs typeface="Georgia"/>
              </a:rPr>
              <a:t>и</a:t>
            </a:r>
            <a:r>
              <a:rPr sz="1600" spc="-10" dirty="0">
                <a:latin typeface="Georgia"/>
                <a:cs typeface="Georgia"/>
              </a:rPr>
              <a:t>р</a:t>
            </a:r>
            <a:r>
              <a:rPr sz="1600" spc="-5" dirty="0">
                <a:latin typeface="Georgia"/>
                <a:cs typeface="Georgia"/>
              </a:rPr>
              <a:t>ован</a:t>
            </a:r>
            <a:r>
              <a:rPr sz="1600" spc="10" dirty="0">
                <a:latin typeface="Georgia"/>
                <a:cs typeface="Georgia"/>
              </a:rPr>
              <a:t>и</a:t>
            </a:r>
            <a:r>
              <a:rPr sz="1600" spc="-5" dirty="0">
                <a:latin typeface="Georgia"/>
                <a:cs typeface="Georgia"/>
              </a:rPr>
              <a:t>е  информации.  </a:t>
            </a:r>
            <a:r>
              <a:rPr sz="1600" spc="-10" dirty="0">
                <a:latin typeface="Georgia"/>
                <a:cs typeface="Georgia"/>
              </a:rPr>
              <a:t>с</a:t>
            </a:r>
            <a:r>
              <a:rPr sz="1600" spc="-5" dirty="0">
                <a:latin typeface="Georgia"/>
                <a:cs typeface="Georgia"/>
              </a:rPr>
              <a:t>отр</a:t>
            </a:r>
            <a:r>
              <a:rPr sz="1600" dirty="0">
                <a:latin typeface="Georgia"/>
                <a:cs typeface="Georgia"/>
              </a:rPr>
              <a:t>у</a:t>
            </a:r>
            <a:r>
              <a:rPr sz="1600" spc="-15" dirty="0">
                <a:latin typeface="Georgia"/>
                <a:cs typeface="Georgia"/>
              </a:rPr>
              <a:t>д</a:t>
            </a:r>
            <a:r>
              <a:rPr sz="1600" spc="-5" dirty="0">
                <a:latin typeface="Georgia"/>
                <a:cs typeface="Georgia"/>
              </a:rPr>
              <a:t>н</a:t>
            </a:r>
            <a:r>
              <a:rPr sz="1600" dirty="0">
                <a:latin typeface="Georgia"/>
                <a:cs typeface="Georgia"/>
              </a:rPr>
              <a:t>ик</a:t>
            </a:r>
            <a:r>
              <a:rPr sz="1600" spc="5" dirty="0">
                <a:latin typeface="Georgia"/>
                <a:cs typeface="Georgia"/>
              </a:rPr>
              <a:t>а</a:t>
            </a:r>
            <a:r>
              <a:rPr sz="1600" spc="-10" dirty="0">
                <a:latin typeface="Georgia"/>
                <a:cs typeface="Georgia"/>
              </a:rPr>
              <a:t>м</a:t>
            </a:r>
            <a:r>
              <a:rPr sz="1600" spc="-5" dirty="0">
                <a:latin typeface="Georgia"/>
                <a:cs typeface="Georgia"/>
              </a:rPr>
              <a:t>и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7480" y="3153617"/>
            <a:ext cx="25584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Georgia"/>
                <a:cs typeface="Georgia"/>
              </a:rPr>
              <a:t>при проведении</a:t>
            </a:r>
            <a:r>
              <a:rPr sz="1600" dirty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досмотра.</a:t>
            </a:r>
            <a:endParaRPr sz="1600" dirty="0">
              <a:latin typeface="Georgia"/>
              <a:cs typeface="Georg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07735" y="1222247"/>
            <a:ext cx="3240023" cy="45826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1123" y="3581400"/>
            <a:ext cx="2193035" cy="2368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72155" y="3512820"/>
            <a:ext cx="2523743" cy="25252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676400" cy="71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9277" y="332993"/>
            <a:ext cx="8568055" cy="6193790"/>
          </a:xfrm>
          <a:custGeom>
            <a:avLst/>
            <a:gdLst/>
            <a:ahLst/>
            <a:cxnLst/>
            <a:rect l="l" t="t" r="r" b="b"/>
            <a:pathLst>
              <a:path w="8568055" h="6193790">
                <a:moveTo>
                  <a:pt x="8567928" y="0"/>
                </a:moveTo>
                <a:lnTo>
                  <a:pt x="0" y="0"/>
                </a:lnTo>
                <a:lnTo>
                  <a:pt x="0" y="6193536"/>
                </a:lnTo>
                <a:lnTo>
                  <a:pt x="8567928" y="6193536"/>
                </a:lnTo>
                <a:lnTo>
                  <a:pt x="85679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9277" y="332993"/>
            <a:ext cx="8568055" cy="6193790"/>
          </a:xfrm>
          <a:custGeom>
            <a:avLst/>
            <a:gdLst/>
            <a:ahLst/>
            <a:cxnLst/>
            <a:rect l="l" t="t" r="r" b="b"/>
            <a:pathLst>
              <a:path w="8568055" h="6193790">
                <a:moveTo>
                  <a:pt x="0" y="0"/>
                </a:moveTo>
                <a:lnTo>
                  <a:pt x="8567928" y="0"/>
                </a:lnTo>
                <a:lnTo>
                  <a:pt x="8567928" y="6193536"/>
                </a:lnTo>
                <a:lnTo>
                  <a:pt x="0" y="619353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438400"/>
            <a:ext cx="2590800" cy="36643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352" y="2438400"/>
            <a:ext cx="2562952" cy="36249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2000" y="1116989"/>
            <a:ext cx="7979366" cy="1379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715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600" spc="-1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ООО</a:t>
            </a:r>
            <a:r>
              <a:rPr lang="ru-RU" sz="16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«</a:t>
            </a:r>
            <a:r>
              <a:rPr lang="ru-RU" sz="1600" spc="-1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АР</a:t>
            </a:r>
            <a:r>
              <a:rPr lang="ru-RU" sz="16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С</a:t>
            </a:r>
            <a:r>
              <a:rPr lang="ru-RU" sz="1600" spc="-5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Е</a:t>
            </a:r>
            <a:r>
              <a:rPr lang="ru-RU" sz="16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Н</a:t>
            </a:r>
            <a:r>
              <a:rPr lang="ru-RU" sz="1600" spc="-1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А</a:t>
            </a:r>
            <a:r>
              <a:rPr lang="ru-RU" sz="1600" spc="-5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Л</a:t>
            </a:r>
            <a:r>
              <a:rPr lang="ru-RU" sz="1600" spc="-5" dirty="0">
                <a:latin typeface="Georgia" panose="02040502050405020303" pitchFamily="18" charset="0"/>
                <a:cs typeface="Times New Roman" panose="02020603050405020304" pitchFamily="18" charset="0"/>
              </a:rPr>
              <a:t>»</a:t>
            </a:r>
            <a:r>
              <a:rPr lang="ru-RU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5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и</a:t>
            </a:r>
            <a:r>
              <a:rPr lang="ru-RU" sz="1600" spc="5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м</a:t>
            </a:r>
            <a:r>
              <a:rPr lang="ru-RU" sz="1600" spc="-1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еет лицензию на право досмотра багажа, товаров и крупногабаритного груза </a:t>
            </a:r>
            <a:r>
              <a:rPr lang="ru-RU" sz="1600" spc="-5" dirty="0">
                <a:latin typeface="Georgia" panose="02040502050405020303" pitchFamily="18" charset="0"/>
                <a:cs typeface="Times New Roman" panose="02020603050405020304" pitchFamily="18" charset="0"/>
              </a:rPr>
              <a:t>использованием </a:t>
            </a:r>
            <a:r>
              <a:rPr lang="ru-RU" sz="1600" spc="-5" dirty="0" err="1">
                <a:latin typeface="Georgia" panose="02040502050405020303" pitchFamily="18" charset="0"/>
                <a:cs typeface="Times New Roman" panose="02020603050405020304" pitchFamily="18" charset="0"/>
              </a:rPr>
              <a:t>рентгентелевизионного</a:t>
            </a:r>
            <a:r>
              <a:rPr lang="ru-RU" sz="1600" spc="-5" dirty="0">
                <a:latin typeface="Georgia" panose="02040502050405020303" pitchFamily="18" charset="0"/>
                <a:cs typeface="Times New Roman" panose="02020603050405020304" pitchFamily="18" charset="0"/>
              </a:rPr>
              <a:t>  оборудования</a:t>
            </a:r>
            <a:r>
              <a:rPr lang="ru-RU" sz="1600" spc="-5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</a:p>
          <a:p>
            <a:pPr marL="12700" marR="5715" algn="just">
              <a:spcBef>
                <a:spcPts val="95"/>
              </a:spcBef>
            </a:pPr>
            <a:r>
              <a:rPr lang="ru-RU" sz="1600" spc="-5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     Использование </a:t>
            </a:r>
            <a:r>
              <a:rPr lang="ru-RU" sz="1600" spc="-5" dirty="0">
                <a:latin typeface="Georgia" panose="02040502050405020303" pitchFamily="18" charset="0"/>
                <a:cs typeface="Times New Roman" panose="02020603050405020304" pitchFamily="18" charset="0"/>
              </a:rPr>
              <a:t>ЛДУ позволяет  более </a:t>
            </a:r>
            <a:r>
              <a:rPr lang="ru-RU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тщательно </a:t>
            </a:r>
            <a:r>
              <a:rPr lang="ru-RU" sz="1600" spc="-5" dirty="0">
                <a:latin typeface="Georgia" panose="02040502050405020303" pitchFamily="18" charset="0"/>
                <a:cs typeface="Times New Roman" panose="02020603050405020304" pitchFamily="18" charset="0"/>
              </a:rPr>
              <a:t>проводить досмотр, а  </a:t>
            </a:r>
            <a:r>
              <a:rPr lang="ru-RU" sz="1600" spc="-5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т</a:t>
            </a:r>
            <a:r>
              <a:rPr lang="ru-RU" sz="1600" spc="-1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ак</a:t>
            </a:r>
            <a:r>
              <a:rPr lang="ru-RU" sz="1600" spc="1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ж</a:t>
            </a:r>
            <a:r>
              <a:rPr lang="ru-RU" sz="1600" spc="-5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е </a:t>
            </a:r>
            <a:r>
              <a:rPr lang="ru-RU" sz="1600" spc="-1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п</a:t>
            </a:r>
            <a:r>
              <a:rPr lang="ru-RU" sz="1600" spc="-5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о</a:t>
            </a:r>
            <a:r>
              <a:rPr lang="ru-RU" sz="1600" spc="5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в</a:t>
            </a:r>
            <a:r>
              <a:rPr lang="ru-RU" sz="1600" spc="-5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ыш</a:t>
            </a:r>
            <a:r>
              <a:rPr lang="ru-RU" sz="1600" spc="5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а</a:t>
            </a:r>
            <a:r>
              <a:rPr lang="ru-RU" sz="1600" spc="-1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е</a:t>
            </a:r>
            <a:r>
              <a:rPr lang="ru-RU" sz="1600" spc="-5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т</a:t>
            </a:r>
            <a:r>
              <a:rPr lang="ru-RU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п</a:t>
            </a:r>
            <a:r>
              <a:rPr lang="ru-RU" sz="1600" spc="5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р</a:t>
            </a:r>
            <a:r>
              <a:rPr lang="ru-RU" sz="1600" spc="-5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о</a:t>
            </a:r>
            <a:r>
              <a:rPr lang="ru-RU" sz="1600" spc="-1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п</a:t>
            </a:r>
            <a:r>
              <a:rPr lang="ru-RU" sz="1600" spc="-15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у</a:t>
            </a:r>
            <a:r>
              <a:rPr lang="ru-RU" sz="16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с</a:t>
            </a:r>
            <a:r>
              <a:rPr lang="ru-RU" sz="1600" spc="-1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к</a:t>
            </a:r>
            <a:r>
              <a:rPr lang="ru-RU" sz="1600" spc="5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н</a:t>
            </a:r>
            <a:r>
              <a:rPr lang="ru-RU" sz="1600" spc="-15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ую  </a:t>
            </a:r>
            <a:r>
              <a:rPr lang="ru-RU" sz="1600" spc="-5" dirty="0">
                <a:latin typeface="Georgia" panose="02040502050405020303" pitchFamily="18" charset="0"/>
                <a:cs typeface="Times New Roman" panose="02020603050405020304" pitchFamily="18" charset="0"/>
              </a:rPr>
              <a:t>способность </a:t>
            </a:r>
            <a:r>
              <a:rPr lang="ru-RU" sz="1600" dirty="0">
                <a:latin typeface="Georgia" panose="02040502050405020303" pitchFamily="18" charset="0"/>
                <a:cs typeface="Times New Roman" panose="02020603050405020304" pitchFamily="18" charset="0"/>
              </a:rPr>
              <a:t>на объекте </a:t>
            </a:r>
            <a:r>
              <a:rPr lang="ru-RU" sz="1600" spc="-5" dirty="0">
                <a:latin typeface="Georgia" panose="02040502050405020303" pitchFamily="18" charset="0"/>
                <a:cs typeface="Times New Roman" panose="02020603050405020304" pitchFamily="18" charset="0"/>
              </a:rPr>
              <a:t>без </a:t>
            </a:r>
            <a:r>
              <a:rPr lang="ru-RU" sz="1600" spc="-10" dirty="0">
                <a:latin typeface="Georgia" panose="02040502050405020303" pitchFamily="18" charset="0"/>
                <a:cs typeface="Times New Roman" panose="02020603050405020304" pitchFamily="18" charset="0"/>
              </a:rPr>
              <a:t>потери  качества</a:t>
            </a:r>
            <a:r>
              <a:rPr lang="ru-RU" sz="1600" spc="3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5" dirty="0">
                <a:latin typeface="Georgia" panose="02040502050405020303" pitchFamily="18" charset="0"/>
                <a:cs typeface="Times New Roman" panose="02020603050405020304" pitchFamily="18" charset="0"/>
              </a:rPr>
              <a:t>досмотра.</a:t>
            </a:r>
            <a:endParaRPr lang="ru-RU" sz="16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12700" marR="5715" algn="just">
              <a:lnSpc>
                <a:spcPct val="100000"/>
              </a:lnSpc>
              <a:spcBef>
                <a:spcPts val="95"/>
              </a:spcBef>
            </a:pPr>
            <a:endParaRPr lang="ru-RU" dirty="0">
              <a:latin typeface="Georgia"/>
              <a:cs typeface="Georgi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676400" cy="71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13181" y="332993"/>
            <a:ext cx="8569960" cy="6193790"/>
          </a:xfrm>
          <a:custGeom>
            <a:avLst/>
            <a:gdLst/>
            <a:ahLst/>
            <a:cxnLst/>
            <a:rect l="l" t="t" r="r" b="b"/>
            <a:pathLst>
              <a:path w="8569960" h="6193790">
                <a:moveTo>
                  <a:pt x="0" y="0"/>
                </a:moveTo>
                <a:lnTo>
                  <a:pt x="8569452" y="0"/>
                </a:lnTo>
                <a:lnTo>
                  <a:pt x="8569452" y="6193536"/>
                </a:lnTo>
                <a:lnTo>
                  <a:pt x="0" y="619353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2122" y="1821135"/>
            <a:ext cx="3962278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6990" algn="just">
              <a:lnSpc>
                <a:spcPct val="150000"/>
              </a:lnSpc>
              <a:spcBef>
                <a:spcPts val="100"/>
              </a:spcBef>
              <a:tabLst>
                <a:tab pos="327660" algn="l"/>
                <a:tab pos="518159" algn="l"/>
                <a:tab pos="853440" algn="l"/>
                <a:tab pos="1144905" algn="l"/>
                <a:tab pos="1595755" algn="l"/>
                <a:tab pos="2115185" algn="l"/>
                <a:tab pos="2272665" algn="l"/>
                <a:tab pos="2303145" algn="l"/>
                <a:tab pos="2560320" algn="l"/>
                <a:tab pos="2819400" algn="l"/>
              </a:tabLst>
            </a:pPr>
            <a:r>
              <a:rPr sz="1600" spc="-10" dirty="0" smtClean="0">
                <a:latin typeface="Georgia"/>
                <a:cs typeface="Georgia"/>
              </a:rPr>
              <a:t>ООО</a:t>
            </a:r>
            <a:r>
              <a:rPr sz="1600" spc="-5" dirty="0" smtClean="0">
                <a:latin typeface="Georgia"/>
                <a:cs typeface="Georgia"/>
              </a:rPr>
              <a:t>«А</a:t>
            </a:r>
            <a:r>
              <a:rPr lang="ru-RU" sz="1600" spc="-5" dirty="0" smtClean="0">
                <a:latin typeface="Georgia"/>
                <a:cs typeface="Georgia"/>
              </a:rPr>
              <a:t>РСЕНАЛ</a:t>
            </a:r>
            <a:r>
              <a:rPr sz="1600" spc="-5" dirty="0" smtClean="0">
                <a:latin typeface="Georgia"/>
                <a:cs typeface="Georgia"/>
              </a:rPr>
              <a:t>»</a:t>
            </a:r>
            <a:r>
              <a:rPr lang="ru-RU" sz="1600" spc="-5" dirty="0" smtClean="0">
                <a:latin typeface="Georgia"/>
                <a:cs typeface="Georgia"/>
              </a:rPr>
              <a:t> - </a:t>
            </a:r>
            <a:r>
              <a:rPr sz="1600" spc="-5" dirty="0" err="1" smtClean="0">
                <a:latin typeface="Georgia"/>
                <a:cs typeface="Georgia"/>
              </a:rPr>
              <a:t>специализированная</a:t>
            </a:r>
            <a:r>
              <a:rPr lang="ru-RU" sz="1600" spc="-5" dirty="0" smtClean="0">
                <a:latin typeface="Georgia"/>
                <a:cs typeface="Georgia"/>
              </a:rPr>
              <a:t> </a:t>
            </a:r>
            <a:r>
              <a:rPr sz="1600" spc="-5" dirty="0" err="1" smtClean="0">
                <a:latin typeface="Georgia"/>
                <a:cs typeface="Georgia"/>
              </a:rPr>
              <a:t>организация</a:t>
            </a:r>
            <a:r>
              <a:rPr sz="1600" spc="-5" dirty="0">
                <a:latin typeface="Georgia"/>
                <a:cs typeface="Georgia"/>
              </a:rPr>
              <a:t>, имеющая </a:t>
            </a:r>
            <a:r>
              <a:rPr sz="1600" spc="-10" dirty="0">
                <a:latin typeface="Georgia"/>
                <a:cs typeface="Georgia"/>
              </a:rPr>
              <a:t>право  </a:t>
            </a:r>
            <a:r>
              <a:rPr sz="1600" spc="-5" dirty="0">
                <a:latin typeface="Georgia"/>
                <a:cs typeface="Georgia"/>
              </a:rPr>
              <a:t>проводить </a:t>
            </a:r>
            <a:r>
              <a:rPr sz="1600" dirty="0">
                <a:latin typeface="Georgia"/>
                <a:cs typeface="Georgia"/>
              </a:rPr>
              <a:t>оценку </a:t>
            </a:r>
            <a:r>
              <a:rPr sz="1600" spc="-5" dirty="0" err="1">
                <a:latin typeface="Georgia"/>
                <a:cs typeface="Georgia"/>
              </a:rPr>
              <a:t>уязвимости</a:t>
            </a:r>
            <a:r>
              <a:rPr sz="1600" spc="-5" dirty="0">
                <a:latin typeface="Georgia"/>
                <a:cs typeface="Georgia"/>
              </a:rPr>
              <a:t>  </a:t>
            </a:r>
            <a:r>
              <a:rPr sz="1600" spc="-5" dirty="0" smtClean="0">
                <a:latin typeface="Georgia"/>
                <a:cs typeface="Georgia"/>
              </a:rPr>
              <a:t>и</a:t>
            </a:r>
            <a:r>
              <a:rPr lang="ru-RU" sz="1600" spc="-5" dirty="0" smtClean="0">
                <a:latin typeface="Georgia"/>
                <a:cs typeface="Georgia"/>
              </a:rPr>
              <a:t> </a:t>
            </a:r>
            <a:r>
              <a:rPr sz="1600" spc="5" dirty="0" err="1" smtClean="0">
                <a:latin typeface="Georgia"/>
                <a:cs typeface="Georgia"/>
              </a:rPr>
              <a:t>р</a:t>
            </a:r>
            <a:r>
              <a:rPr sz="1600" spc="-5" dirty="0" err="1" smtClean="0">
                <a:latin typeface="Georgia"/>
                <a:cs typeface="Georgia"/>
              </a:rPr>
              <a:t>аз</a:t>
            </a:r>
            <a:r>
              <a:rPr sz="1600" spc="5" dirty="0" err="1" smtClean="0">
                <a:latin typeface="Georgia"/>
                <a:cs typeface="Georgia"/>
              </a:rPr>
              <a:t>р</a:t>
            </a:r>
            <a:r>
              <a:rPr sz="1600" spc="-5" dirty="0" err="1" smtClean="0">
                <a:latin typeface="Georgia"/>
                <a:cs typeface="Georgia"/>
              </a:rPr>
              <a:t>абат</a:t>
            </a:r>
            <a:r>
              <a:rPr sz="1600" spc="5" dirty="0" err="1" smtClean="0">
                <a:latin typeface="Georgia"/>
                <a:cs typeface="Georgia"/>
              </a:rPr>
              <a:t>ы</a:t>
            </a:r>
            <a:r>
              <a:rPr sz="1600" spc="-5" dirty="0" err="1" smtClean="0">
                <a:latin typeface="Georgia"/>
                <a:cs typeface="Georgia"/>
              </a:rPr>
              <a:t>вать</a:t>
            </a:r>
            <a:r>
              <a:rPr lang="ru-RU" sz="1600" dirty="0">
                <a:latin typeface="Georgia"/>
                <a:cs typeface="Georgia"/>
              </a:rPr>
              <a:t> </a:t>
            </a:r>
            <a:r>
              <a:rPr sz="1600" spc="-10" dirty="0" err="1" smtClean="0">
                <a:latin typeface="Georgia"/>
                <a:cs typeface="Georgia"/>
              </a:rPr>
              <a:t>п</a:t>
            </a:r>
            <a:r>
              <a:rPr sz="1600" dirty="0" err="1" smtClean="0">
                <a:latin typeface="Georgia"/>
                <a:cs typeface="Georgia"/>
              </a:rPr>
              <a:t>л</a:t>
            </a:r>
            <a:r>
              <a:rPr sz="1600" spc="-5" dirty="0" err="1" smtClean="0">
                <a:latin typeface="Georgia"/>
                <a:cs typeface="Georgia"/>
              </a:rPr>
              <a:t>аны</a:t>
            </a:r>
            <a:r>
              <a:rPr lang="ru-RU" sz="1600" spc="-5" dirty="0" smtClean="0">
                <a:latin typeface="Georgia"/>
                <a:cs typeface="Georgia"/>
              </a:rPr>
              <a:t> </a:t>
            </a:r>
            <a:r>
              <a:rPr sz="1600" spc="-5" dirty="0" err="1" smtClean="0">
                <a:latin typeface="Georgia"/>
                <a:cs typeface="Georgia"/>
              </a:rPr>
              <a:t>об</a:t>
            </a:r>
            <a:r>
              <a:rPr sz="1600" spc="-10" dirty="0" err="1" smtClean="0">
                <a:latin typeface="Georgia"/>
                <a:cs typeface="Georgia"/>
              </a:rPr>
              <a:t>е</a:t>
            </a:r>
            <a:r>
              <a:rPr sz="1600" spc="-15" dirty="0" err="1" smtClean="0">
                <a:latin typeface="Georgia"/>
                <a:cs typeface="Georgia"/>
              </a:rPr>
              <a:t>с</a:t>
            </a:r>
            <a:r>
              <a:rPr sz="1600" spc="5" dirty="0" err="1" smtClean="0">
                <a:latin typeface="Georgia"/>
                <a:cs typeface="Georgia"/>
              </a:rPr>
              <a:t>п</a:t>
            </a:r>
            <a:r>
              <a:rPr sz="1600" spc="-10" dirty="0" err="1" smtClean="0">
                <a:latin typeface="Georgia"/>
                <a:cs typeface="Georgia"/>
              </a:rPr>
              <a:t>ече</a:t>
            </a:r>
            <a:r>
              <a:rPr sz="1600" spc="5" dirty="0" err="1" smtClean="0">
                <a:latin typeface="Georgia"/>
                <a:cs typeface="Georgia"/>
              </a:rPr>
              <a:t>н</a:t>
            </a:r>
            <a:r>
              <a:rPr sz="1600" spc="-15" dirty="0" err="1" smtClean="0">
                <a:latin typeface="Georgia"/>
                <a:cs typeface="Georgia"/>
              </a:rPr>
              <a:t>и</a:t>
            </a:r>
            <a:r>
              <a:rPr sz="1600" spc="-5" dirty="0" err="1" smtClean="0">
                <a:latin typeface="Georgia"/>
                <a:cs typeface="Georgia"/>
              </a:rPr>
              <a:t>я</a:t>
            </a:r>
            <a:r>
              <a:rPr sz="1600" dirty="0">
                <a:latin typeface="Georgia"/>
                <a:cs typeface="Georgia"/>
              </a:rPr>
              <a:t>	</a:t>
            </a:r>
            <a:r>
              <a:rPr sz="1600" spc="-5" dirty="0" err="1" smtClean="0">
                <a:latin typeface="Georgia"/>
                <a:cs typeface="Georgia"/>
              </a:rPr>
              <a:t>т</a:t>
            </a:r>
            <a:r>
              <a:rPr sz="1600" spc="-10" dirty="0" err="1" smtClean="0">
                <a:latin typeface="Georgia"/>
                <a:cs typeface="Georgia"/>
              </a:rPr>
              <a:t>ран</a:t>
            </a:r>
            <a:r>
              <a:rPr sz="1600" spc="-15" dirty="0" err="1" smtClean="0">
                <a:latin typeface="Georgia"/>
                <a:cs typeface="Georgia"/>
              </a:rPr>
              <a:t>с</a:t>
            </a:r>
            <a:r>
              <a:rPr sz="1600" spc="-10" dirty="0" err="1" smtClean="0">
                <a:latin typeface="Georgia"/>
                <a:cs typeface="Georgia"/>
              </a:rPr>
              <a:t>п</a:t>
            </a:r>
            <a:r>
              <a:rPr sz="1600" spc="-5" dirty="0" err="1" smtClean="0">
                <a:latin typeface="Georgia"/>
                <a:cs typeface="Georgia"/>
              </a:rPr>
              <a:t>о</a:t>
            </a:r>
            <a:r>
              <a:rPr sz="1600" spc="-10" dirty="0" err="1" smtClean="0">
                <a:latin typeface="Georgia"/>
                <a:cs typeface="Georgia"/>
              </a:rPr>
              <a:t>р</a:t>
            </a:r>
            <a:r>
              <a:rPr sz="1600" spc="-5" dirty="0" err="1" smtClean="0">
                <a:latin typeface="Georgia"/>
                <a:cs typeface="Georgia"/>
              </a:rPr>
              <a:t>т</a:t>
            </a:r>
            <a:r>
              <a:rPr sz="1600" spc="5" dirty="0" err="1" smtClean="0">
                <a:latin typeface="Georgia"/>
                <a:cs typeface="Georgia"/>
              </a:rPr>
              <a:t>н</a:t>
            </a:r>
            <a:r>
              <a:rPr sz="1600" spc="-5" dirty="0" err="1" smtClean="0">
                <a:latin typeface="Georgia"/>
                <a:cs typeface="Georgia"/>
              </a:rPr>
              <a:t>ой</a:t>
            </a:r>
            <a:r>
              <a:rPr lang="ru-RU" sz="1600" spc="-5" dirty="0">
                <a:latin typeface="Georgia"/>
                <a:cs typeface="Georgia"/>
              </a:rPr>
              <a:t> </a:t>
            </a:r>
            <a:r>
              <a:rPr lang="ru-RU" sz="1600" spc="-5" dirty="0" smtClean="0">
                <a:latin typeface="Georgia"/>
                <a:cs typeface="Georgia"/>
              </a:rPr>
              <a:t>б</a:t>
            </a:r>
            <a:r>
              <a:rPr sz="1600" spc="-5" dirty="0" err="1" smtClean="0">
                <a:latin typeface="Georgia"/>
                <a:cs typeface="Georgia"/>
              </a:rPr>
              <a:t>езопасности</a:t>
            </a:r>
            <a:r>
              <a:rPr sz="1600" spc="-5" dirty="0" smtClean="0">
                <a:latin typeface="Georgia"/>
                <a:cs typeface="Georgia"/>
              </a:rPr>
              <a:t> </a:t>
            </a:r>
            <a:r>
              <a:rPr sz="1600" spc="-5" dirty="0">
                <a:latin typeface="Georgia"/>
                <a:cs typeface="Georgia"/>
              </a:rPr>
              <a:t>ОТИ и </a:t>
            </a:r>
            <a:r>
              <a:rPr sz="1600" dirty="0">
                <a:latin typeface="Georgia"/>
                <a:cs typeface="Georgia"/>
              </a:rPr>
              <a:t>ТС </a:t>
            </a:r>
            <a:r>
              <a:rPr sz="1600" dirty="0" err="1" smtClean="0">
                <a:latin typeface="Georgia"/>
                <a:cs typeface="Georgia"/>
              </a:rPr>
              <a:t>на</a:t>
            </a:r>
            <a:r>
              <a:rPr sz="1600" dirty="0" smtClean="0">
                <a:latin typeface="Georgia"/>
                <a:cs typeface="Georgia"/>
              </a:rPr>
              <a:t>  </a:t>
            </a:r>
            <a:r>
              <a:rPr sz="1600" spc="-5" dirty="0" err="1" smtClean="0">
                <a:latin typeface="Georgia"/>
                <a:cs typeface="Georgia"/>
              </a:rPr>
              <a:t>во</a:t>
            </a:r>
            <a:r>
              <a:rPr sz="1600" spc="-15" dirty="0" err="1" smtClean="0">
                <a:latin typeface="Georgia"/>
                <a:cs typeface="Georgia"/>
              </a:rPr>
              <a:t>д</a:t>
            </a:r>
            <a:r>
              <a:rPr sz="1600" spc="-5" dirty="0" err="1" smtClean="0">
                <a:latin typeface="Georgia"/>
                <a:cs typeface="Georgia"/>
              </a:rPr>
              <a:t>н</a:t>
            </a:r>
            <a:r>
              <a:rPr sz="1600" spc="10" dirty="0" err="1" smtClean="0">
                <a:latin typeface="Georgia"/>
                <a:cs typeface="Georgia"/>
              </a:rPr>
              <a:t>о</a:t>
            </a:r>
            <a:r>
              <a:rPr sz="1600" spc="-5" dirty="0" err="1" smtClean="0">
                <a:latin typeface="Georgia"/>
                <a:cs typeface="Georgia"/>
              </a:rPr>
              <a:t>м</a:t>
            </a:r>
            <a:r>
              <a:rPr lang="ru-RU" sz="1600" dirty="0">
                <a:latin typeface="Georgia"/>
                <a:cs typeface="Georgia"/>
              </a:rPr>
              <a:t> </a:t>
            </a:r>
            <a:r>
              <a:rPr sz="1600" spc="-5" dirty="0" err="1" smtClean="0">
                <a:latin typeface="Georgia"/>
                <a:cs typeface="Georgia"/>
              </a:rPr>
              <a:t>т</a:t>
            </a:r>
            <a:r>
              <a:rPr sz="1600" spc="-10" dirty="0" err="1" smtClean="0">
                <a:latin typeface="Georgia"/>
                <a:cs typeface="Georgia"/>
              </a:rPr>
              <a:t>ра</a:t>
            </a:r>
            <a:r>
              <a:rPr sz="1600" spc="5" dirty="0" err="1" smtClean="0">
                <a:latin typeface="Georgia"/>
                <a:cs typeface="Georgia"/>
              </a:rPr>
              <a:t>н</a:t>
            </a:r>
            <a:r>
              <a:rPr sz="1600" spc="-10" dirty="0" err="1" smtClean="0">
                <a:latin typeface="Georgia"/>
                <a:cs typeface="Georgia"/>
              </a:rPr>
              <a:t>с</a:t>
            </a:r>
            <a:r>
              <a:rPr sz="1600" spc="5" dirty="0" err="1" smtClean="0">
                <a:latin typeface="Georgia"/>
                <a:cs typeface="Georgia"/>
              </a:rPr>
              <a:t>п</a:t>
            </a:r>
            <a:r>
              <a:rPr sz="1600" spc="-5" dirty="0" err="1" smtClean="0">
                <a:latin typeface="Georgia"/>
                <a:cs typeface="Georgia"/>
              </a:rPr>
              <a:t>о</a:t>
            </a:r>
            <a:r>
              <a:rPr sz="1600" spc="-10" dirty="0" err="1" smtClean="0">
                <a:latin typeface="Georgia"/>
                <a:cs typeface="Georgia"/>
              </a:rPr>
              <a:t>р</a:t>
            </a:r>
            <a:r>
              <a:rPr sz="1600" spc="-5" dirty="0" err="1" smtClean="0">
                <a:latin typeface="Georgia"/>
                <a:cs typeface="Georgia"/>
              </a:rPr>
              <a:t>т</a:t>
            </a:r>
            <a:r>
              <a:rPr sz="1600" spc="-10" dirty="0" err="1" smtClean="0">
                <a:latin typeface="Georgia"/>
                <a:cs typeface="Georgia"/>
              </a:rPr>
              <a:t>е</a:t>
            </a:r>
            <a:r>
              <a:rPr sz="1600" spc="-5" dirty="0" smtClean="0">
                <a:latin typeface="Georgia"/>
                <a:cs typeface="Georgia"/>
              </a:rPr>
              <a:t>.</a:t>
            </a:r>
            <a:endParaRPr sz="1600" dirty="0">
              <a:latin typeface="Georgia"/>
              <a:cs typeface="Georgi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676400" cy="71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9277" y="332993"/>
            <a:ext cx="8568055" cy="6193790"/>
          </a:xfrm>
          <a:custGeom>
            <a:avLst/>
            <a:gdLst/>
            <a:ahLst/>
            <a:cxnLst/>
            <a:rect l="l" t="t" r="r" b="b"/>
            <a:pathLst>
              <a:path w="8568055" h="6193790">
                <a:moveTo>
                  <a:pt x="8567928" y="0"/>
                </a:moveTo>
                <a:lnTo>
                  <a:pt x="0" y="0"/>
                </a:lnTo>
                <a:lnTo>
                  <a:pt x="0" y="6193536"/>
                </a:lnTo>
                <a:lnTo>
                  <a:pt x="8567928" y="6193536"/>
                </a:lnTo>
                <a:lnTo>
                  <a:pt x="85679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9277" y="332993"/>
            <a:ext cx="8568055" cy="6193790"/>
          </a:xfrm>
          <a:custGeom>
            <a:avLst/>
            <a:gdLst/>
            <a:ahLst/>
            <a:cxnLst/>
            <a:rect l="l" t="t" r="r" b="b"/>
            <a:pathLst>
              <a:path w="8568055" h="6193790">
                <a:moveTo>
                  <a:pt x="0" y="0"/>
                </a:moveTo>
                <a:lnTo>
                  <a:pt x="8567928" y="0"/>
                </a:lnTo>
                <a:lnTo>
                  <a:pt x="8567928" y="6193536"/>
                </a:lnTo>
                <a:lnTo>
                  <a:pt x="0" y="619353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79364" y="1700783"/>
            <a:ext cx="2641091" cy="17602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79364" y="3585971"/>
            <a:ext cx="2642298" cy="21473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739521" y="1738513"/>
            <a:ext cx="4419600" cy="374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indent="687070" algn="just">
              <a:lnSpc>
                <a:spcPct val="150000"/>
              </a:lnSpc>
              <a:spcBef>
                <a:spcPts val="100"/>
              </a:spcBef>
            </a:pPr>
            <a:r>
              <a:rPr lang="ru-RU" sz="1600" spc="-10" dirty="0">
                <a:latin typeface="Georgia"/>
                <a:cs typeface="Georgia"/>
              </a:rPr>
              <a:t>ООО</a:t>
            </a:r>
            <a:r>
              <a:rPr lang="ru-RU" sz="1600" spc="-5" dirty="0">
                <a:latin typeface="Georgia"/>
                <a:cs typeface="Georgia"/>
              </a:rPr>
              <a:t>«АРСЕНАЛ» осуществляет поставку, монтаж и  обслуживание сертифицированных в  соответствии с </a:t>
            </a:r>
            <a:r>
              <a:rPr lang="ru-RU" sz="1600" spc="-10" dirty="0">
                <a:latin typeface="Georgia"/>
                <a:cs typeface="Georgia"/>
              </a:rPr>
              <a:t>ПП РФ </a:t>
            </a:r>
            <a:r>
              <a:rPr lang="ru-RU" sz="1600" spc="-5" dirty="0">
                <a:latin typeface="Georgia"/>
                <a:cs typeface="Georgia"/>
              </a:rPr>
              <a:t>№ 969 от  26.09.2016 и несертифицированных  </a:t>
            </a:r>
            <a:r>
              <a:rPr lang="ru-RU" sz="1600" spc="-10" dirty="0">
                <a:latin typeface="Georgia"/>
                <a:cs typeface="Georgia"/>
              </a:rPr>
              <a:t>технических средств обеспечения </a:t>
            </a:r>
            <a:r>
              <a:rPr lang="ru-RU" sz="1600" spc="-5" dirty="0">
                <a:latin typeface="Georgia"/>
                <a:cs typeface="Georgia"/>
              </a:rPr>
              <a:t>ТБ.  </a:t>
            </a:r>
            <a:r>
              <a:rPr lang="ru-RU" sz="1600" dirty="0">
                <a:latin typeface="Georgia"/>
                <a:cs typeface="Georgia"/>
              </a:rPr>
              <a:t>Также </a:t>
            </a:r>
            <a:r>
              <a:rPr lang="ru-RU" sz="1600" spc="-5" dirty="0">
                <a:latin typeface="Georgia"/>
                <a:cs typeface="Georgia"/>
              </a:rPr>
              <a:t>компания осуществляет  </a:t>
            </a:r>
            <a:r>
              <a:rPr lang="ru-RU" sz="1600" spc="-10" dirty="0">
                <a:latin typeface="Georgia"/>
                <a:cs typeface="Georgia"/>
              </a:rPr>
              <a:t>услуги </a:t>
            </a:r>
            <a:r>
              <a:rPr lang="ru-RU" sz="1600" spc="-5" dirty="0">
                <a:latin typeface="Georgia"/>
                <a:cs typeface="Georgia"/>
              </a:rPr>
              <a:t>по проектированию систем  </a:t>
            </a:r>
            <a:r>
              <a:rPr lang="ru-RU" sz="1600" spc="-10" dirty="0">
                <a:latin typeface="Georgia"/>
                <a:cs typeface="Georgia"/>
              </a:rPr>
              <a:t>транспортной </a:t>
            </a:r>
            <a:r>
              <a:rPr lang="ru-RU" sz="1600" spc="-5" dirty="0">
                <a:latin typeface="Georgia"/>
                <a:cs typeface="Georgia"/>
              </a:rPr>
              <a:t>безопасности, в том  </a:t>
            </a:r>
            <a:r>
              <a:rPr lang="ru-RU" sz="1600" spc="-10" dirty="0">
                <a:latin typeface="Georgia"/>
                <a:cs typeface="Georgia"/>
              </a:rPr>
              <a:t>числе для </a:t>
            </a:r>
            <a:r>
              <a:rPr lang="ru-RU" sz="1600" spc="-5" dirty="0">
                <a:latin typeface="Georgia"/>
                <a:cs typeface="Georgia"/>
              </a:rPr>
              <a:t>ОТИ на этапе  </a:t>
            </a:r>
            <a:r>
              <a:rPr lang="ru-RU" sz="1600" spc="-10" dirty="0">
                <a:latin typeface="Georgia"/>
                <a:cs typeface="Georgia"/>
              </a:rPr>
              <a:t>проектирования </a:t>
            </a:r>
            <a:r>
              <a:rPr lang="ru-RU" sz="1600" spc="-5" dirty="0">
                <a:latin typeface="Georgia"/>
                <a:cs typeface="Georgia"/>
              </a:rPr>
              <a:t>и</a:t>
            </a:r>
            <a:r>
              <a:rPr lang="ru-RU" sz="1600" spc="30" dirty="0">
                <a:latin typeface="Georgia"/>
                <a:cs typeface="Georgia"/>
              </a:rPr>
              <a:t> </a:t>
            </a:r>
            <a:r>
              <a:rPr lang="ru-RU" sz="1600" spc="-5" dirty="0">
                <a:latin typeface="Georgia"/>
                <a:cs typeface="Georgia"/>
              </a:rPr>
              <a:t>строительства.</a:t>
            </a:r>
            <a:endParaRPr lang="ru-RU" sz="1600" dirty="0">
              <a:latin typeface="Georgia"/>
              <a:cs typeface="Georgia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676400" cy="71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331470"/>
            <a:ext cx="8569960" cy="6192520"/>
          </a:xfrm>
          <a:custGeom>
            <a:avLst/>
            <a:gdLst/>
            <a:ahLst/>
            <a:cxnLst/>
            <a:rect l="l" t="t" r="r" b="b"/>
            <a:pathLst>
              <a:path w="8569960" h="6192520">
                <a:moveTo>
                  <a:pt x="8569452" y="0"/>
                </a:moveTo>
                <a:lnTo>
                  <a:pt x="0" y="0"/>
                </a:lnTo>
                <a:lnTo>
                  <a:pt x="0" y="6192012"/>
                </a:lnTo>
                <a:lnTo>
                  <a:pt x="8569452" y="6192012"/>
                </a:lnTo>
                <a:lnTo>
                  <a:pt x="8569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2325" y="331470"/>
            <a:ext cx="8569960" cy="6192520"/>
          </a:xfrm>
          <a:custGeom>
            <a:avLst/>
            <a:gdLst/>
            <a:ahLst/>
            <a:cxnLst/>
            <a:rect l="l" t="t" r="r" b="b"/>
            <a:pathLst>
              <a:path w="8569960" h="6192520">
                <a:moveTo>
                  <a:pt x="0" y="0"/>
                </a:moveTo>
                <a:lnTo>
                  <a:pt x="8569452" y="0"/>
                </a:lnTo>
                <a:lnTo>
                  <a:pt x="8569452" y="6192012"/>
                </a:lnTo>
                <a:lnTo>
                  <a:pt x="0" y="6192012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57600" y="472343"/>
            <a:ext cx="1765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eorgia"/>
                <a:cs typeface="Georgia"/>
              </a:rPr>
              <a:t>Наши</a:t>
            </a:r>
            <a:r>
              <a:rPr sz="1800" spc="-75" dirty="0">
                <a:latin typeface="Georgia"/>
                <a:cs typeface="Georgia"/>
              </a:rPr>
              <a:t> </a:t>
            </a:r>
            <a:r>
              <a:rPr sz="1800" dirty="0">
                <a:latin typeface="Georgia"/>
                <a:cs typeface="Georgia"/>
              </a:rPr>
              <a:t>партнеры</a:t>
            </a:r>
          </a:p>
        </p:txBody>
      </p:sp>
      <p:sp>
        <p:nvSpPr>
          <p:cNvPr id="5" name="object 5"/>
          <p:cNvSpPr/>
          <p:nvPr/>
        </p:nvSpPr>
        <p:spPr>
          <a:xfrm>
            <a:off x="6974050" y="2253574"/>
            <a:ext cx="1129102" cy="1108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74050" y="3501562"/>
            <a:ext cx="1490114" cy="11181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2604" y="3346373"/>
            <a:ext cx="1264097" cy="10683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5157" y="3504488"/>
            <a:ext cx="1397859" cy="8624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2188" y="2197395"/>
            <a:ext cx="1315212" cy="10371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72588" y="1943906"/>
            <a:ext cx="15716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eorgia"/>
                <a:cs typeface="Georgia"/>
              </a:rPr>
              <a:t>Нам</a:t>
            </a:r>
            <a:r>
              <a:rPr sz="1800" spc="-50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доверяют</a:t>
            </a:r>
            <a:endParaRPr sz="1800" dirty="0">
              <a:latin typeface="Georgia"/>
              <a:cs typeface="Georg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40798" y="898619"/>
            <a:ext cx="846442" cy="8942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18047" y="912837"/>
            <a:ext cx="728071" cy="8423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81664" y="992943"/>
            <a:ext cx="932106" cy="7398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856737" y="943276"/>
            <a:ext cx="640540" cy="8160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98835" y="2417084"/>
            <a:ext cx="801565" cy="78187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18047" y="2051238"/>
            <a:ext cx="1313436" cy="159206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44213" y="2247819"/>
            <a:ext cx="1025049" cy="9984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931" y="4554955"/>
            <a:ext cx="1106465" cy="9128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214" y="4646306"/>
            <a:ext cx="895346" cy="89534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71781" y="5580417"/>
            <a:ext cx="2516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ФБУ «Администрация «Волго-Балт»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5" r="31145"/>
          <a:stretch/>
        </p:blipFill>
        <p:spPr>
          <a:xfrm>
            <a:off x="3693763" y="3501562"/>
            <a:ext cx="1222571" cy="94967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355" y="3463513"/>
            <a:ext cx="887365" cy="95125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995537" y="5596032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ФКП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«Дирекция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 защитных сооружений г.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Санкт‑Петербурга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676400" cy="71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9275" y="401685"/>
            <a:ext cx="8568055" cy="6193790"/>
          </a:xfrm>
          <a:custGeom>
            <a:avLst/>
            <a:gdLst/>
            <a:ahLst/>
            <a:cxnLst/>
            <a:rect l="l" t="t" r="r" b="b"/>
            <a:pathLst>
              <a:path w="8568055" h="6193790">
                <a:moveTo>
                  <a:pt x="8567928" y="0"/>
                </a:moveTo>
                <a:lnTo>
                  <a:pt x="0" y="0"/>
                </a:lnTo>
                <a:lnTo>
                  <a:pt x="0" y="6193536"/>
                </a:lnTo>
                <a:lnTo>
                  <a:pt x="8567928" y="6193536"/>
                </a:lnTo>
                <a:lnTo>
                  <a:pt x="85679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9277" y="332993"/>
            <a:ext cx="8568055" cy="6193790"/>
          </a:xfrm>
          <a:custGeom>
            <a:avLst/>
            <a:gdLst/>
            <a:ahLst/>
            <a:cxnLst/>
            <a:rect l="l" t="t" r="r" b="b"/>
            <a:pathLst>
              <a:path w="8568055" h="6193790">
                <a:moveTo>
                  <a:pt x="0" y="0"/>
                </a:moveTo>
                <a:lnTo>
                  <a:pt x="8567928" y="0"/>
                </a:lnTo>
                <a:lnTo>
                  <a:pt x="8567928" y="6193536"/>
                </a:lnTo>
                <a:lnTo>
                  <a:pt x="0" y="619353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32978" y="2743200"/>
            <a:ext cx="4340651" cy="5137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192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Спасибо за</a:t>
            </a:r>
            <a:r>
              <a:rPr spc="-80" dirty="0"/>
              <a:t> </a:t>
            </a:r>
            <a:r>
              <a:rPr dirty="0"/>
              <a:t>внимание!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707281" y="5326607"/>
            <a:ext cx="38379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Georgia"/>
                <a:cs typeface="Georgia"/>
              </a:rPr>
              <a:t>+</a:t>
            </a:r>
            <a:r>
              <a:rPr sz="1800" spc="-10" dirty="0">
                <a:latin typeface="Times New Roman"/>
                <a:cs typeface="Times New Roman"/>
              </a:rPr>
              <a:t>7 </a:t>
            </a:r>
            <a:r>
              <a:rPr sz="1800" dirty="0">
                <a:latin typeface="Times New Roman"/>
                <a:cs typeface="Times New Roman"/>
              </a:rPr>
              <a:t>(495) 255-21-35; </a:t>
            </a:r>
            <a:r>
              <a:rPr sz="1800" dirty="0" smtClean="0">
                <a:latin typeface="Times New Roman"/>
                <a:cs typeface="Times New Roman"/>
              </a:rPr>
              <a:t>+</a:t>
            </a:r>
            <a:r>
              <a:rPr sz="1800" dirty="0">
                <a:latin typeface="Times New Roman"/>
                <a:cs typeface="Times New Roman"/>
              </a:rPr>
              <a:t>7 (499)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499-65-61</a:t>
            </a:r>
          </a:p>
          <a:p>
            <a:pPr marL="2540" algn="ctr">
              <a:lnSpc>
                <a:spcPct val="100000"/>
              </a:lnSpc>
            </a:pPr>
            <a:r>
              <a:rPr sz="1800" spc="-5" dirty="0">
                <a:latin typeface="Georgia"/>
                <a:cs typeface="Georgia"/>
                <a:hlinkClick r:id="rId2"/>
              </a:rPr>
              <a:t>www.gc-arsenal.com</a:t>
            </a:r>
            <a:endParaRPr sz="1800" dirty="0">
              <a:latin typeface="Georgia"/>
              <a:cs typeface="Georgi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676400" cy="71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332993"/>
            <a:ext cx="8569960" cy="6193790"/>
          </a:xfrm>
          <a:custGeom>
            <a:avLst/>
            <a:gdLst/>
            <a:ahLst/>
            <a:cxnLst/>
            <a:rect l="l" t="t" r="r" b="b"/>
            <a:pathLst>
              <a:path w="8569960" h="6193790">
                <a:moveTo>
                  <a:pt x="8569452" y="0"/>
                </a:moveTo>
                <a:lnTo>
                  <a:pt x="0" y="0"/>
                </a:lnTo>
                <a:lnTo>
                  <a:pt x="0" y="6193536"/>
                </a:lnTo>
                <a:lnTo>
                  <a:pt x="8569452" y="6193536"/>
                </a:lnTo>
                <a:lnTo>
                  <a:pt x="8569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850" y="332993"/>
            <a:ext cx="8569960" cy="6193790"/>
          </a:xfrm>
          <a:custGeom>
            <a:avLst/>
            <a:gdLst/>
            <a:ahLst/>
            <a:cxnLst/>
            <a:rect l="l" t="t" r="r" b="b"/>
            <a:pathLst>
              <a:path w="8569960" h="6193790">
                <a:moveTo>
                  <a:pt x="0" y="0"/>
                </a:moveTo>
                <a:lnTo>
                  <a:pt x="8569452" y="0"/>
                </a:lnTo>
                <a:lnTo>
                  <a:pt x="8569452" y="6193536"/>
                </a:lnTo>
                <a:lnTo>
                  <a:pt x="0" y="619353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7529" y="1942231"/>
            <a:ext cx="7903209" cy="27956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6225" algn="just">
              <a:lnSpc>
                <a:spcPct val="100000"/>
              </a:lnSpc>
              <a:spcBef>
                <a:spcPts val="100"/>
              </a:spcBef>
            </a:pPr>
            <a:r>
              <a:rPr lang="ru-RU" spc="-5" dirty="0" smtClean="0">
                <a:latin typeface="Georgia"/>
                <a:cs typeface="Georgia"/>
              </a:rPr>
              <a:t>Компания ООО «АРСЕНАЛ</a:t>
            </a:r>
            <a:r>
              <a:rPr lang="ru-RU" spc="-5" dirty="0">
                <a:latin typeface="Georgia"/>
                <a:cs typeface="Georgia"/>
              </a:rPr>
              <a:t>» была создана во исполнение Федерального закона от 09 февраля 2007 г. № 16-ФЗ «О транспортной безопасности», </a:t>
            </a:r>
            <a:r>
              <a:rPr lang="ru-RU" spc="-5" dirty="0" smtClean="0">
                <a:latin typeface="Georgia"/>
                <a:cs typeface="Georgia"/>
              </a:rPr>
              <a:t>Постановления </a:t>
            </a:r>
            <a:r>
              <a:rPr lang="ru-RU" spc="-5" dirty="0">
                <a:latin typeface="Georgia"/>
                <a:cs typeface="Georgia"/>
              </a:rPr>
              <a:t>Правительства Российской Федерации </a:t>
            </a:r>
            <a:r>
              <a:rPr lang="ru-RU" spc="-5" dirty="0" smtClean="0">
                <a:latin typeface="Georgia"/>
                <a:cs typeface="Georgia"/>
              </a:rPr>
              <a:t>№ 1637</a:t>
            </a:r>
            <a:r>
              <a:rPr lang="ru-RU" spc="-5" dirty="0">
                <a:latin typeface="Georgia"/>
                <a:cs typeface="Georgia"/>
              </a:rPr>
              <a:t> от 08 октября 2020 г.</a:t>
            </a:r>
            <a:r>
              <a:rPr lang="ru-RU" spc="-5" dirty="0" smtClean="0">
                <a:latin typeface="Georgia"/>
                <a:cs typeface="Georgia"/>
              </a:rPr>
              <a:t>, № 1638 </a:t>
            </a:r>
            <a:r>
              <a:rPr lang="ru-RU" spc="-5" dirty="0">
                <a:latin typeface="Georgia"/>
                <a:cs typeface="Georgia"/>
              </a:rPr>
              <a:t>от 08 октября 2020 г</a:t>
            </a:r>
            <a:r>
              <a:rPr lang="ru-RU" spc="-5" dirty="0" smtClean="0">
                <a:latin typeface="Georgia"/>
                <a:cs typeface="Georgia"/>
              </a:rPr>
              <a:t>., </a:t>
            </a:r>
            <a:r>
              <a:rPr lang="ru-RU" spc="-5" dirty="0">
                <a:latin typeface="Georgia"/>
                <a:cs typeface="Georgia"/>
              </a:rPr>
              <a:t>№ </a:t>
            </a:r>
            <a:r>
              <a:rPr lang="ru-RU" spc="-5" dirty="0" smtClean="0">
                <a:latin typeface="Georgia"/>
                <a:cs typeface="Georgia"/>
              </a:rPr>
              <a:t>1640 </a:t>
            </a:r>
            <a:r>
              <a:rPr lang="ru-RU" spc="-5" dirty="0">
                <a:latin typeface="Georgia"/>
                <a:cs typeface="Georgia"/>
              </a:rPr>
              <a:t>от 08 октября 2020 г</a:t>
            </a:r>
            <a:r>
              <a:rPr lang="ru-RU" spc="-5" dirty="0" smtClean="0">
                <a:latin typeface="Georgia"/>
                <a:cs typeface="Georgia"/>
              </a:rPr>
              <a:t>., № 1642</a:t>
            </a:r>
            <a:r>
              <a:rPr lang="ru-RU" spc="-5" dirty="0">
                <a:latin typeface="Georgia"/>
                <a:cs typeface="Georgia"/>
              </a:rPr>
              <a:t> от 08 октября 2020 г</a:t>
            </a:r>
            <a:r>
              <a:rPr lang="ru-RU" spc="-5" dirty="0" smtClean="0">
                <a:latin typeface="Georgia"/>
                <a:cs typeface="Georgia"/>
              </a:rPr>
              <a:t>., </a:t>
            </a:r>
            <a:r>
              <a:rPr lang="ru-RU" spc="-5" dirty="0">
                <a:latin typeface="Georgia"/>
                <a:cs typeface="Georgia"/>
              </a:rPr>
              <a:t>ориентируясь на Указ Президента РФ от 31.03.2010 № 403 «О создании комплексной системы обеспечения безопасности населения на транспорте»</a:t>
            </a:r>
          </a:p>
          <a:p>
            <a:pPr marL="12700" marR="5080" indent="276225" algn="just">
              <a:lnSpc>
                <a:spcPct val="100000"/>
              </a:lnSpc>
              <a:spcBef>
                <a:spcPts val="100"/>
              </a:spcBef>
            </a:pPr>
            <a:r>
              <a:rPr lang="ru-RU" spc="-5" dirty="0">
                <a:latin typeface="Georgia"/>
                <a:cs typeface="Georgia"/>
              </a:rPr>
              <a:t>Основная цель компании – реализация государственной политики в области обеспечения безопасного функционирования транспортного комплекса в Российской Федерации.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676400" cy="71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386206"/>
            <a:ext cx="8569960" cy="6193790"/>
          </a:xfrm>
          <a:custGeom>
            <a:avLst/>
            <a:gdLst/>
            <a:ahLst/>
            <a:cxnLst/>
            <a:rect l="l" t="t" r="r" b="b"/>
            <a:pathLst>
              <a:path w="8569960" h="6193790">
                <a:moveTo>
                  <a:pt x="8569452" y="0"/>
                </a:moveTo>
                <a:lnTo>
                  <a:pt x="0" y="0"/>
                </a:lnTo>
                <a:lnTo>
                  <a:pt x="0" y="6193536"/>
                </a:lnTo>
                <a:lnTo>
                  <a:pt x="8569452" y="6193536"/>
                </a:lnTo>
                <a:lnTo>
                  <a:pt x="8569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850" y="332993"/>
            <a:ext cx="8569960" cy="6193790"/>
          </a:xfrm>
          <a:custGeom>
            <a:avLst/>
            <a:gdLst/>
            <a:ahLst/>
            <a:cxnLst/>
            <a:rect l="l" t="t" r="r" b="b"/>
            <a:pathLst>
              <a:path w="8569960" h="6193790">
                <a:moveTo>
                  <a:pt x="0" y="0"/>
                </a:moveTo>
                <a:lnTo>
                  <a:pt x="8569452" y="0"/>
                </a:lnTo>
                <a:lnTo>
                  <a:pt x="8569452" y="6193536"/>
                </a:lnTo>
                <a:lnTo>
                  <a:pt x="0" y="619353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9067" y="1828770"/>
            <a:ext cx="4329982" cy="25128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spcBef>
                <a:spcPts val="95"/>
              </a:spcBef>
              <a:tabLst>
                <a:tab pos="316865" algn="l"/>
                <a:tab pos="1140460" algn="l"/>
                <a:tab pos="2277110" algn="l"/>
              </a:tabLst>
            </a:pPr>
            <a:r>
              <a:rPr lang="ru-RU" sz="1600" spc="-5" dirty="0" smtClean="0">
                <a:latin typeface="Georgia"/>
                <a:cs typeface="Georgia"/>
              </a:rPr>
              <a:t>Компания ООО </a:t>
            </a:r>
            <a:r>
              <a:rPr sz="1600" spc="-5" dirty="0" smtClean="0">
                <a:latin typeface="Georgia"/>
                <a:cs typeface="Georgia"/>
              </a:rPr>
              <a:t>«АРСЕНАЛ»</a:t>
            </a:r>
            <a:r>
              <a:rPr lang="ru-RU" sz="1600" spc="-5" dirty="0" smtClean="0">
                <a:latin typeface="Georgia"/>
                <a:cs typeface="Georgia"/>
              </a:rPr>
              <a:t> имеет аккредитацию </a:t>
            </a:r>
            <a:r>
              <a:rPr lang="ru-RU" sz="1600" spc="-5" dirty="0">
                <a:latin typeface="Georgia"/>
                <a:cs typeface="Georgia"/>
              </a:rPr>
              <a:t>в качестве ПТБ в Росморречфлоте и в</a:t>
            </a:r>
            <a:r>
              <a:rPr lang="ru-RU" sz="1600" spc="-55" dirty="0">
                <a:latin typeface="Georgia"/>
                <a:cs typeface="Georgia"/>
              </a:rPr>
              <a:t> </a:t>
            </a:r>
            <a:r>
              <a:rPr lang="ru-RU" sz="1600" spc="-5" dirty="0" smtClean="0">
                <a:latin typeface="Georgia"/>
                <a:cs typeface="Georgia"/>
              </a:rPr>
              <a:t>Росавтодоре.</a:t>
            </a:r>
          </a:p>
          <a:p>
            <a:pPr marL="12700" algn="just">
              <a:spcBef>
                <a:spcPts val="95"/>
              </a:spcBef>
              <a:tabLst>
                <a:tab pos="316865" algn="l"/>
                <a:tab pos="1140460" algn="l"/>
                <a:tab pos="2277110" algn="l"/>
              </a:tabLst>
            </a:pPr>
            <a:endParaRPr lang="ru-RU" sz="1600" spc="-5" dirty="0" smtClean="0">
              <a:latin typeface="Georgia"/>
              <a:cs typeface="Georgia"/>
            </a:endParaRPr>
          </a:p>
          <a:p>
            <a:pPr marL="12700" algn="just">
              <a:spcBef>
                <a:spcPts val="95"/>
              </a:spcBef>
              <a:tabLst>
                <a:tab pos="316865" algn="l"/>
                <a:tab pos="1140460" algn="l"/>
                <a:tab pos="2277110" algn="l"/>
              </a:tabLst>
            </a:pPr>
            <a:r>
              <a:rPr lang="ru-RU" sz="1600" spc="-5" dirty="0" smtClean="0">
                <a:latin typeface="Georgia"/>
                <a:cs typeface="Georgia"/>
              </a:rPr>
              <a:t>Мы успешно осуществляем свою деятельность в области обеспечения транспортной безопасности и реализуем защиту от актов незаконного вмешательства объектов транспортной инфраструктуры</a:t>
            </a:r>
            <a:endParaRPr lang="ru-RU" sz="16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16865" algn="l"/>
                <a:tab pos="1140460" algn="l"/>
                <a:tab pos="2277110" algn="l"/>
              </a:tabLst>
            </a:pPr>
            <a:endParaRPr sz="1600" dirty="0">
              <a:latin typeface="Georgia"/>
              <a:cs typeface="Georgi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582412" y="1147572"/>
            <a:ext cx="2951987" cy="1901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82412" y="2414016"/>
            <a:ext cx="2951987" cy="21381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82412" y="3715511"/>
            <a:ext cx="2951987" cy="21671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676400" cy="71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23850" y="332993"/>
            <a:ext cx="8569960" cy="6193790"/>
          </a:xfrm>
          <a:custGeom>
            <a:avLst/>
            <a:gdLst/>
            <a:ahLst/>
            <a:cxnLst/>
            <a:rect l="l" t="t" r="r" b="b"/>
            <a:pathLst>
              <a:path w="8569960" h="6193790">
                <a:moveTo>
                  <a:pt x="0" y="0"/>
                </a:moveTo>
                <a:lnTo>
                  <a:pt x="8569452" y="0"/>
                </a:lnTo>
                <a:lnTo>
                  <a:pt x="8569452" y="6193536"/>
                </a:lnTo>
                <a:lnTo>
                  <a:pt x="0" y="619353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00599" y="1295400"/>
            <a:ext cx="2743201" cy="411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00599" y="1295400"/>
            <a:ext cx="2743201" cy="4114799"/>
          </a:xfrm>
          <a:custGeom>
            <a:avLst/>
            <a:gdLst/>
            <a:ahLst/>
            <a:cxnLst/>
            <a:rect l="l" t="t" r="r" b="b"/>
            <a:pathLst>
              <a:path w="1621789" h="2292350">
                <a:moveTo>
                  <a:pt x="0" y="0"/>
                </a:moveTo>
                <a:lnTo>
                  <a:pt x="1621536" y="0"/>
                </a:lnTo>
                <a:lnTo>
                  <a:pt x="1621536" y="2292096"/>
                </a:lnTo>
                <a:lnTo>
                  <a:pt x="0" y="229209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71598" y="1295400"/>
            <a:ext cx="2895600" cy="411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676400" cy="71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328422"/>
            <a:ext cx="8569960" cy="6193790"/>
          </a:xfrm>
          <a:custGeom>
            <a:avLst/>
            <a:gdLst/>
            <a:ahLst/>
            <a:cxnLst/>
            <a:rect l="l" t="t" r="r" b="b"/>
            <a:pathLst>
              <a:path w="8569960" h="6193790">
                <a:moveTo>
                  <a:pt x="8569452" y="0"/>
                </a:moveTo>
                <a:lnTo>
                  <a:pt x="0" y="0"/>
                </a:lnTo>
                <a:lnTo>
                  <a:pt x="0" y="6193536"/>
                </a:lnTo>
                <a:lnTo>
                  <a:pt x="8569452" y="6193536"/>
                </a:lnTo>
                <a:lnTo>
                  <a:pt x="8569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850" y="328422"/>
            <a:ext cx="8569960" cy="6193790"/>
          </a:xfrm>
          <a:custGeom>
            <a:avLst/>
            <a:gdLst/>
            <a:ahLst/>
            <a:cxnLst/>
            <a:rect l="l" t="t" r="r" b="b"/>
            <a:pathLst>
              <a:path w="8569960" h="6193790">
                <a:moveTo>
                  <a:pt x="0" y="0"/>
                </a:moveTo>
                <a:lnTo>
                  <a:pt x="8569452" y="0"/>
                </a:lnTo>
                <a:lnTo>
                  <a:pt x="8569452" y="6193536"/>
                </a:lnTo>
                <a:lnTo>
                  <a:pt x="0" y="619353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4098" y="4179309"/>
            <a:ext cx="50482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spc="-5" dirty="0" smtClean="0">
                <a:latin typeface="Impact"/>
                <a:cs typeface="Impact"/>
              </a:rPr>
              <a:t>943</a:t>
            </a:r>
            <a:endParaRPr sz="2400" dirty="0">
              <a:latin typeface="Impact"/>
              <a:cs typeface="Impac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99306" y="4179309"/>
            <a:ext cx="492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 smtClean="0">
                <a:latin typeface="Impact"/>
                <a:cs typeface="Impact"/>
              </a:rPr>
              <a:t>625</a:t>
            </a:r>
            <a:endParaRPr sz="2400" dirty="0">
              <a:latin typeface="Impact"/>
              <a:cs typeface="Impac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06058" y="4179309"/>
            <a:ext cx="46134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spc="-5" dirty="0" smtClean="0">
                <a:latin typeface="Impact"/>
                <a:cs typeface="Impact"/>
              </a:rPr>
              <a:t>171</a:t>
            </a:r>
            <a:endParaRPr sz="2400" dirty="0">
              <a:latin typeface="Impact"/>
              <a:cs typeface="Impac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67600" y="4179309"/>
            <a:ext cx="52382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spc="-10" dirty="0" smtClean="0">
                <a:latin typeface="Impact"/>
                <a:cs typeface="Impact"/>
              </a:rPr>
              <a:t>1</a:t>
            </a:r>
            <a:r>
              <a:rPr sz="2400" spc="-10" dirty="0" smtClean="0">
                <a:latin typeface="Impact"/>
                <a:cs typeface="Impact"/>
              </a:rPr>
              <a:t>2</a:t>
            </a:r>
            <a:r>
              <a:rPr lang="ru-RU" sz="2400" spc="-10" dirty="0" smtClean="0">
                <a:latin typeface="Impact"/>
                <a:cs typeface="Impact"/>
              </a:rPr>
              <a:t>8</a:t>
            </a:r>
            <a:endParaRPr sz="2400" dirty="0">
              <a:latin typeface="Impact"/>
              <a:cs typeface="Impac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0703" y="3425952"/>
            <a:ext cx="7018019" cy="748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70574" y="2368724"/>
            <a:ext cx="7902575" cy="508088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 indent="276860">
              <a:lnSpc>
                <a:spcPct val="102499"/>
              </a:lnSpc>
              <a:spcBef>
                <a:spcPts val="45"/>
              </a:spcBef>
              <a:tabLst>
                <a:tab pos="706120" algn="l"/>
                <a:tab pos="2141855" algn="l"/>
                <a:tab pos="2726690" algn="l"/>
                <a:tab pos="3811904" algn="l"/>
                <a:tab pos="4064635" algn="l"/>
                <a:tab pos="4892040" algn="l"/>
                <a:tab pos="6035040" algn="l"/>
                <a:tab pos="7399020" algn="l"/>
              </a:tabLst>
            </a:pPr>
            <a:r>
              <a:rPr lang="ru-RU" sz="1600" spc="-10" dirty="0" smtClean="0">
                <a:latin typeface="Georgia"/>
                <a:cs typeface="Georgia"/>
              </a:rPr>
              <a:t>На сегодняшний </a:t>
            </a:r>
            <a:r>
              <a:rPr lang="ru-RU" sz="1600" spc="-5" dirty="0" smtClean="0">
                <a:latin typeface="Georgia"/>
                <a:cs typeface="Georgia"/>
              </a:rPr>
              <a:t>день имеем в штате компании ООО «АРСЕНАЛ»</a:t>
            </a:r>
            <a:r>
              <a:rPr lang="ru-RU" sz="1600" dirty="0">
                <a:latin typeface="Georgia"/>
                <a:cs typeface="Georgia"/>
              </a:rPr>
              <a:t> </a:t>
            </a:r>
            <a:r>
              <a:rPr lang="ru-RU" sz="1600" spc="-5" dirty="0" smtClean="0">
                <a:latin typeface="Georgia"/>
                <a:cs typeface="Georgia"/>
              </a:rPr>
              <a:t>более</a:t>
            </a:r>
            <a:r>
              <a:rPr sz="1600" spc="-5" dirty="0" smtClean="0">
                <a:latin typeface="Georgia"/>
                <a:cs typeface="Georgia"/>
              </a:rPr>
              <a:t> </a:t>
            </a:r>
            <a:r>
              <a:rPr lang="ru-RU" sz="1600" spc="-5" dirty="0" smtClean="0">
                <a:latin typeface="Georgia"/>
                <a:cs typeface="Georgia"/>
              </a:rPr>
              <a:t>180</a:t>
            </a:r>
            <a:r>
              <a:rPr sz="1600" spc="-5" dirty="0" smtClean="0">
                <a:latin typeface="Georgia"/>
                <a:cs typeface="Georgia"/>
              </a:rPr>
              <a:t>0 </a:t>
            </a:r>
            <a:r>
              <a:rPr lang="ru-RU" sz="1600" spc="-5" dirty="0" smtClean="0">
                <a:latin typeface="Georgia"/>
                <a:cs typeface="Georgia"/>
              </a:rPr>
              <a:t>аттестованных сотрудников</a:t>
            </a:r>
            <a:r>
              <a:rPr sz="1600" spc="-10" dirty="0" smtClean="0">
                <a:latin typeface="Georgia"/>
                <a:cs typeface="Georgia"/>
              </a:rPr>
              <a:t>. </a:t>
            </a:r>
            <a:r>
              <a:rPr sz="1600" spc="-5" dirty="0">
                <a:latin typeface="Georgia"/>
                <a:cs typeface="Georgia"/>
              </a:rPr>
              <a:t>Из </a:t>
            </a:r>
            <a:r>
              <a:rPr sz="1600" spc="-10" dirty="0">
                <a:latin typeface="Georgia"/>
                <a:cs typeface="Georgia"/>
              </a:rPr>
              <a:t>них </a:t>
            </a:r>
            <a:r>
              <a:rPr sz="1600" spc="-5" dirty="0">
                <a:latin typeface="Georgia"/>
                <a:cs typeface="Georgia"/>
              </a:rPr>
              <a:t>по </a:t>
            </a:r>
            <a:r>
              <a:rPr sz="1600" spc="-10" dirty="0">
                <a:latin typeface="Georgia"/>
                <a:cs typeface="Georgia"/>
              </a:rPr>
              <a:t>видам</a:t>
            </a:r>
            <a:r>
              <a:rPr sz="1600" spc="190" dirty="0">
                <a:latin typeface="Georgia"/>
                <a:cs typeface="Georgia"/>
              </a:rPr>
              <a:t> </a:t>
            </a:r>
            <a:r>
              <a:rPr sz="1600" spc="-10" dirty="0">
                <a:latin typeface="Georgia"/>
                <a:cs typeface="Georgia"/>
              </a:rPr>
              <a:t>транспорта:</a:t>
            </a:r>
            <a:endParaRPr sz="1600" dirty="0">
              <a:latin typeface="Georgia"/>
              <a:cs typeface="Georgi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676400" cy="71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9277" y="332993"/>
            <a:ext cx="8568055" cy="6193790"/>
          </a:xfrm>
          <a:custGeom>
            <a:avLst/>
            <a:gdLst/>
            <a:ahLst/>
            <a:cxnLst/>
            <a:rect l="l" t="t" r="r" b="b"/>
            <a:pathLst>
              <a:path w="8568055" h="6193790">
                <a:moveTo>
                  <a:pt x="8567928" y="0"/>
                </a:moveTo>
                <a:lnTo>
                  <a:pt x="0" y="0"/>
                </a:lnTo>
                <a:lnTo>
                  <a:pt x="0" y="6193536"/>
                </a:lnTo>
                <a:lnTo>
                  <a:pt x="8567928" y="6193536"/>
                </a:lnTo>
                <a:lnTo>
                  <a:pt x="85679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9277" y="332993"/>
            <a:ext cx="8568055" cy="6193790"/>
          </a:xfrm>
          <a:custGeom>
            <a:avLst/>
            <a:gdLst/>
            <a:ahLst/>
            <a:cxnLst/>
            <a:rect l="l" t="t" r="r" b="b"/>
            <a:pathLst>
              <a:path w="8568055" h="6193790">
                <a:moveTo>
                  <a:pt x="0" y="0"/>
                </a:moveTo>
                <a:lnTo>
                  <a:pt x="8567928" y="0"/>
                </a:lnTo>
                <a:lnTo>
                  <a:pt x="8567928" y="6193536"/>
                </a:lnTo>
                <a:lnTo>
                  <a:pt x="0" y="619353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96696" y="1394424"/>
            <a:ext cx="747445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445134" algn="l"/>
              </a:tabLst>
            </a:pPr>
            <a:r>
              <a:rPr sz="1600" spc="-5" dirty="0" smtClean="0">
                <a:latin typeface="Georgia"/>
                <a:cs typeface="Georgia"/>
              </a:rPr>
              <a:t>В</a:t>
            </a:r>
            <a:r>
              <a:rPr lang="ru-RU" sz="1600" spc="-5" dirty="0" smtClean="0">
                <a:latin typeface="Georgia"/>
                <a:cs typeface="Georgia"/>
              </a:rPr>
              <a:t> </a:t>
            </a:r>
            <a:r>
              <a:rPr sz="1600" spc="-5" dirty="0" err="1" smtClean="0">
                <a:latin typeface="Georgia"/>
                <a:cs typeface="Georgia"/>
              </a:rPr>
              <a:t>настоящее</a:t>
            </a:r>
            <a:r>
              <a:rPr lang="ru-RU" sz="1600" spc="-5" dirty="0" smtClean="0">
                <a:latin typeface="Georgia"/>
                <a:cs typeface="Georgia"/>
              </a:rPr>
              <a:t> время </a:t>
            </a:r>
            <a:r>
              <a:rPr lang="ru-RU" sz="1600" spc="-5" dirty="0" smtClean="0">
                <a:latin typeface="Georgia"/>
                <a:cs typeface="Georgia"/>
              </a:rPr>
              <a:t>аттестованными сотрудниками «АРСЕНАЛ»</a:t>
            </a:r>
            <a:r>
              <a:rPr sz="1600" spc="-5" dirty="0" smtClean="0">
                <a:latin typeface="Georgia"/>
                <a:cs typeface="Georgia"/>
              </a:rPr>
              <a:t>  о</a:t>
            </a:r>
            <a:r>
              <a:rPr sz="1600" spc="-10" dirty="0" smtClean="0">
                <a:latin typeface="Georgia"/>
                <a:cs typeface="Georgia"/>
              </a:rPr>
              <a:t>с</a:t>
            </a:r>
            <a:r>
              <a:rPr sz="1600" dirty="0" smtClean="0">
                <a:latin typeface="Georgia"/>
                <a:cs typeface="Georgia"/>
              </a:rPr>
              <a:t>у</a:t>
            </a:r>
            <a:r>
              <a:rPr sz="1600" spc="-5" dirty="0" smtClean="0">
                <a:latin typeface="Georgia"/>
                <a:cs typeface="Georgia"/>
              </a:rPr>
              <a:t>щ</a:t>
            </a:r>
            <a:r>
              <a:rPr sz="1600" dirty="0" smtClean="0">
                <a:latin typeface="Georgia"/>
                <a:cs typeface="Georgia"/>
              </a:rPr>
              <a:t>е</a:t>
            </a:r>
            <a:r>
              <a:rPr sz="1600" spc="-10" dirty="0" smtClean="0">
                <a:latin typeface="Georgia"/>
                <a:cs typeface="Georgia"/>
              </a:rPr>
              <a:t>с</a:t>
            </a:r>
            <a:r>
              <a:rPr sz="1600" spc="-5" dirty="0" smtClean="0">
                <a:latin typeface="Georgia"/>
                <a:cs typeface="Georgia"/>
              </a:rPr>
              <a:t>тв</a:t>
            </a:r>
            <a:r>
              <a:rPr sz="1600" spc="-10" dirty="0" smtClean="0">
                <a:latin typeface="Georgia"/>
                <a:cs typeface="Georgia"/>
              </a:rPr>
              <a:t>л</a:t>
            </a:r>
            <a:r>
              <a:rPr sz="1600" spc="-5" dirty="0" smtClean="0">
                <a:latin typeface="Georgia"/>
                <a:cs typeface="Georgia"/>
              </a:rPr>
              <a:t>я</a:t>
            </a:r>
            <a:r>
              <a:rPr sz="1600" spc="-10" dirty="0" smtClean="0">
                <a:latin typeface="Georgia"/>
                <a:cs typeface="Georgia"/>
              </a:rPr>
              <a:t>е</a:t>
            </a:r>
            <a:r>
              <a:rPr sz="1600" spc="-5" dirty="0" smtClean="0">
                <a:latin typeface="Georgia"/>
                <a:cs typeface="Georgia"/>
              </a:rPr>
              <a:t>т</a:t>
            </a:r>
            <a:r>
              <a:rPr sz="1600" spc="-10" dirty="0" smtClean="0">
                <a:latin typeface="Georgia"/>
                <a:cs typeface="Georgia"/>
              </a:rPr>
              <a:t>ся</a:t>
            </a:r>
            <a:r>
              <a:rPr lang="ru-RU" sz="1600" spc="-10" dirty="0" smtClean="0">
                <a:latin typeface="Georgia"/>
                <a:cs typeface="Georgia"/>
              </a:rPr>
              <a:t> защита объектов транспортной инфраструктуры, а также транспортных средств по всей России.</a:t>
            </a:r>
            <a:endParaRPr sz="1600" dirty="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2405" y="5256036"/>
            <a:ext cx="776350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826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Georgia"/>
                <a:cs typeface="Georgia"/>
              </a:rPr>
              <a:t>Для </a:t>
            </a:r>
            <a:r>
              <a:rPr sz="1600" spc="-5" dirty="0">
                <a:latin typeface="Georgia"/>
                <a:cs typeface="Georgia"/>
              </a:rPr>
              <a:t>сотрудников разработана форменная одежда, соответствующая погодным  </a:t>
            </a:r>
            <a:r>
              <a:rPr sz="1600" spc="-10" dirty="0">
                <a:latin typeface="Georgia"/>
                <a:cs typeface="Georgia"/>
              </a:rPr>
              <a:t>условия </a:t>
            </a:r>
            <a:r>
              <a:rPr sz="1600" spc="-5" dirty="0">
                <a:latin typeface="Georgia"/>
                <a:cs typeface="Georgia"/>
              </a:rPr>
              <a:t>региона нахождения объекта </a:t>
            </a:r>
            <a:r>
              <a:rPr sz="1600" spc="-10" dirty="0">
                <a:latin typeface="Georgia"/>
                <a:cs typeface="Georgia"/>
              </a:rPr>
              <a:t>транспортной</a:t>
            </a:r>
            <a:r>
              <a:rPr sz="1600" spc="130" dirty="0">
                <a:latin typeface="Georgia"/>
                <a:cs typeface="Georgia"/>
              </a:rPr>
              <a:t> </a:t>
            </a:r>
            <a:r>
              <a:rPr sz="1600" spc="-10" dirty="0">
                <a:latin typeface="Georgia"/>
                <a:cs typeface="Georgia"/>
              </a:rPr>
              <a:t>инфраструктуры.</a:t>
            </a:r>
            <a:endParaRPr sz="1600" dirty="0">
              <a:latin typeface="Georgia"/>
              <a:cs typeface="Georg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85360" y="2426207"/>
            <a:ext cx="3480815" cy="26532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77384" y="2618232"/>
            <a:ext cx="3096767" cy="22692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4672" y="2424683"/>
            <a:ext cx="3816095" cy="26547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696" y="2616707"/>
            <a:ext cx="3432792" cy="22707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676400" cy="71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9277" y="332993"/>
            <a:ext cx="8568055" cy="6193790"/>
          </a:xfrm>
          <a:custGeom>
            <a:avLst/>
            <a:gdLst/>
            <a:ahLst/>
            <a:cxnLst/>
            <a:rect l="l" t="t" r="r" b="b"/>
            <a:pathLst>
              <a:path w="8568055" h="6193790">
                <a:moveTo>
                  <a:pt x="8567928" y="0"/>
                </a:moveTo>
                <a:lnTo>
                  <a:pt x="0" y="0"/>
                </a:lnTo>
                <a:lnTo>
                  <a:pt x="0" y="6193536"/>
                </a:lnTo>
                <a:lnTo>
                  <a:pt x="8567928" y="6193536"/>
                </a:lnTo>
                <a:lnTo>
                  <a:pt x="85679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9277" y="332993"/>
            <a:ext cx="8568055" cy="6193790"/>
          </a:xfrm>
          <a:custGeom>
            <a:avLst/>
            <a:gdLst/>
            <a:ahLst/>
            <a:cxnLst/>
            <a:rect l="l" t="t" r="r" b="b"/>
            <a:pathLst>
              <a:path w="8568055" h="6193790">
                <a:moveTo>
                  <a:pt x="0" y="0"/>
                </a:moveTo>
                <a:lnTo>
                  <a:pt x="8567928" y="0"/>
                </a:lnTo>
                <a:lnTo>
                  <a:pt x="8567928" y="6193536"/>
                </a:lnTo>
                <a:lnTo>
                  <a:pt x="0" y="619353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2308" y="1485402"/>
            <a:ext cx="76892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Georgia"/>
                <a:cs typeface="Georgia"/>
              </a:rPr>
              <a:t>Сотрудники «АРСЕНАЛ» профессионально несут службу и четко выполняют  свои обязанности.</a:t>
            </a:r>
            <a:endParaRPr sz="1600" dirty="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2308" y="5112170"/>
            <a:ext cx="77622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822960" algn="l"/>
                <a:tab pos="2310130" algn="l"/>
                <a:tab pos="3058795" algn="l"/>
                <a:tab pos="4642485" algn="l"/>
                <a:tab pos="5826125" algn="l"/>
              </a:tabLst>
            </a:pPr>
            <a:r>
              <a:rPr sz="1600" spc="-10" dirty="0">
                <a:latin typeface="Georgia"/>
                <a:cs typeface="Georgia"/>
              </a:rPr>
              <a:t>Н</a:t>
            </a:r>
            <a:r>
              <a:rPr sz="1600" spc="5" dirty="0">
                <a:latin typeface="Georgia"/>
                <a:cs typeface="Georgia"/>
              </a:rPr>
              <a:t>а</a:t>
            </a:r>
            <a:r>
              <a:rPr sz="1600" spc="-5" dirty="0">
                <a:latin typeface="Georgia"/>
                <a:cs typeface="Georgia"/>
              </a:rPr>
              <a:t>ши</a:t>
            </a:r>
            <a:r>
              <a:rPr sz="1600" dirty="0">
                <a:latin typeface="Georgia"/>
                <a:cs typeface="Georgia"/>
              </a:rPr>
              <a:t>	</a:t>
            </a:r>
            <a:r>
              <a:rPr sz="1600" spc="-10" dirty="0">
                <a:latin typeface="Georgia"/>
                <a:cs typeface="Georgia"/>
              </a:rPr>
              <a:t>сп</a:t>
            </a:r>
            <a:r>
              <a:rPr sz="1600" dirty="0">
                <a:latin typeface="Georgia"/>
                <a:cs typeface="Georgia"/>
              </a:rPr>
              <a:t>е</a:t>
            </a:r>
            <a:r>
              <a:rPr sz="1600" spc="-10" dirty="0">
                <a:latin typeface="Georgia"/>
                <a:cs typeface="Georgia"/>
              </a:rPr>
              <a:t>ц</a:t>
            </a:r>
            <a:r>
              <a:rPr sz="1600" dirty="0">
                <a:latin typeface="Georgia"/>
                <a:cs typeface="Georgia"/>
              </a:rPr>
              <a:t>и</a:t>
            </a:r>
            <a:r>
              <a:rPr sz="1600" spc="5" dirty="0">
                <a:latin typeface="Georgia"/>
                <a:cs typeface="Georgia"/>
              </a:rPr>
              <a:t>а</a:t>
            </a:r>
            <a:r>
              <a:rPr sz="1600" spc="-10" dirty="0">
                <a:latin typeface="Georgia"/>
                <a:cs typeface="Georgia"/>
              </a:rPr>
              <a:t>л</a:t>
            </a:r>
            <a:r>
              <a:rPr sz="1600" spc="-15" dirty="0">
                <a:latin typeface="Georgia"/>
                <a:cs typeface="Georgia"/>
              </a:rPr>
              <a:t>ис</a:t>
            </a:r>
            <a:r>
              <a:rPr sz="1600" spc="-5" dirty="0">
                <a:latin typeface="Georgia"/>
                <a:cs typeface="Georgia"/>
              </a:rPr>
              <a:t>ты</a:t>
            </a:r>
            <a:r>
              <a:rPr sz="1600" dirty="0">
                <a:latin typeface="Georgia"/>
                <a:cs typeface="Georgia"/>
              </a:rPr>
              <a:t>	</a:t>
            </a:r>
            <a:r>
              <a:rPr sz="1600" spc="-5" dirty="0">
                <a:latin typeface="Georgia"/>
                <a:cs typeface="Georgia"/>
              </a:rPr>
              <a:t>бы</a:t>
            </a:r>
            <a:r>
              <a:rPr sz="1600" spc="-10" dirty="0">
                <a:latin typeface="Georgia"/>
                <a:cs typeface="Georgia"/>
              </a:rPr>
              <a:t>л</a:t>
            </a:r>
            <a:r>
              <a:rPr sz="1600" spc="-5" dirty="0">
                <a:latin typeface="Georgia"/>
                <a:cs typeface="Georgia"/>
              </a:rPr>
              <a:t>и</a:t>
            </a:r>
            <a:r>
              <a:rPr sz="1600" dirty="0">
                <a:latin typeface="Georgia"/>
                <a:cs typeface="Georgia"/>
              </a:rPr>
              <a:t>	</a:t>
            </a:r>
            <a:r>
              <a:rPr sz="1600" spc="-5" dirty="0">
                <a:latin typeface="Georgia"/>
                <a:cs typeface="Georgia"/>
              </a:rPr>
              <a:t>н</a:t>
            </a:r>
            <a:r>
              <a:rPr sz="1600" spc="-10" dirty="0">
                <a:latin typeface="Georgia"/>
                <a:cs typeface="Georgia"/>
              </a:rPr>
              <a:t>е</a:t>
            </a:r>
            <a:r>
              <a:rPr sz="1600" spc="10" dirty="0">
                <a:latin typeface="Georgia"/>
                <a:cs typeface="Georgia"/>
              </a:rPr>
              <a:t>о</a:t>
            </a:r>
            <a:r>
              <a:rPr sz="1600" spc="-15" dirty="0">
                <a:latin typeface="Georgia"/>
                <a:cs typeface="Georgia"/>
              </a:rPr>
              <a:t>д</a:t>
            </a:r>
            <a:r>
              <a:rPr sz="1600" spc="-5" dirty="0">
                <a:latin typeface="Georgia"/>
                <a:cs typeface="Georgia"/>
              </a:rPr>
              <a:t>н</a:t>
            </a:r>
            <a:r>
              <a:rPr sz="1600" spc="10" dirty="0">
                <a:latin typeface="Georgia"/>
                <a:cs typeface="Georgia"/>
              </a:rPr>
              <a:t>о</a:t>
            </a:r>
            <a:r>
              <a:rPr sz="1600" spc="-10" dirty="0">
                <a:latin typeface="Georgia"/>
                <a:cs typeface="Georgia"/>
              </a:rPr>
              <a:t>к</a:t>
            </a:r>
            <a:r>
              <a:rPr sz="1600" spc="5" dirty="0">
                <a:latin typeface="Georgia"/>
                <a:cs typeface="Georgia"/>
              </a:rPr>
              <a:t>р</a:t>
            </a:r>
            <a:r>
              <a:rPr sz="1600" spc="-5" dirty="0">
                <a:latin typeface="Georgia"/>
                <a:cs typeface="Georgia"/>
              </a:rPr>
              <a:t>ат</a:t>
            </a:r>
            <a:r>
              <a:rPr sz="1600" spc="5" dirty="0">
                <a:latin typeface="Georgia"/>
                <a:cs typeface="Georgia"/>
              </a:rPr>
              <a:t>н</a:t>
            </a:r>
            <a:r>
              <a:rPr sz="1600" spc="-5" dirty="0">
                <a:latin typeface="Georgia"/>
                <a:cs typeface="Georgia"/>
              </a:rPr>
              <a:t>о</a:t>
            </a:r>
            <a:r>
              <a:rPr sz="1600" dirty="0">
                <a:latin typeface="Georgia"/>
                <a:cs typeface="Georgia"/>
              </a:rPr>
              <a:t>	</a:t>
            </a:r>
            <a:r>
              <a:rPr sz="1600" spc="-5" dirty="0">
                <a:latin typeface="Georgia"/>
                <a:cs typeface="Georgia"/>
              </a:rPr>
              <a:t>от</a:t>
            </a:r>
            <a:r>
              <a:rPr sz="1600" spc="-10" dirty="0">
                <a:latin typeface="Georgia"/>
                <a:cs typeface="Georgia"/>
              </a:rPr>
              <a:t>ме</a:t>
            </a:r>
            <a:r>
              <a:rPr sz="1600" spc="5" dirty="0">
                <a:latin typeface="Georgia"/>
                <a:cs typeface="Georgia"/>
              </a:rPr>
              <a:t>ч</a:t>
            </a:r>
            <a:r>
              <a:rPr sz="1600" spc="-10" dirty="0">
                <a:latin typeface="Georgia"/>
                <a:cs typeface="Georgia"/>
              </a:rPr>
              <a:t>ен</a:t>
            </a:r>
            <a:r>
              <a:rPr sz="1600" spc="-5" dirty="0">
                <a:latin typeface="Georgia"/>
                <a:cs typeface="Georgia"/>
              </a:rPr>
              <a:t>ы</a:t>
            </a:r>
            <a:r>
              <a:rPr sz="1600" dirty="0">
                <a:latin typeface="Georgia"/>
                <a:cs typeface="Georgia"/>
              </a:rPr>
              <a:t>	</a:t>
            </a:r>
            <a:r>
              <a:rPr sz="1600" spc="-5" dirty="0">
                <a:latin typeface="Georgia"/>
                <a:cs typeface="Georgia"/>
              </a:rPr>
              <a:t>б</a:t>
            </a:r>
            <a:r>
              <a:rPr sz="1600" spc="-10" dirty="0">
                <a:latin typeface="Georgia"/>
                <a:cs typeface="Georgia"/>
              </a:rPr>
              <a:t>л</a:t>
            </a:r>
            <a:r>
              <a:rPr sz="1600" spc="-5" dirty="0">
                <a:latin typeface="Georgia"/>
                <a:cs typeface="Georgia"/>
              </a:rPr>
              <a:t>а</a:t>
            </a:r>
            <a:r>
              <a:rPr sz="1600" dirty="0">
                <a:latin typeface="Georgia"/>
                <a:cs typeface="Georgia"/>
              </a:rPr>
              <a:t>г</a:t>
            </a:r>
            <a:r>
              <a:rPr sz="1600" spc="-5" dirty="0">
                <a:latin typeface="Georgia"/>
                <a:cs typeface="Georgia"/>
              </a:rPr>
              <a:t>о</a:t>
            </a:r>
            <a:r>
              <a:rPr sz="1600" dirty="0">
                <a:latin typeface="Georgia"/>
                <a:cs typeface="Georgia"/>
              </a:rPr>
              <a:t>д</a:t>
            </a:r>
            <a:r>
              <a:rPr sz="1600" spc="-5" dirty="0">
                <a:latin typeface="Georgia"/>
                <a:cs typeface="Georgia"/>
              </a:rPr>
              <a:t>ар</a:t>
            </a:r>
            <a:r>
              <a:rPr sz="1600" spc="-10" dirty="0">
                <a:latin typeface="Georgia"/>
                <a:cs typeface="Georgia"/>
              </a:rPr>
              <a:t>с</a:t>
            </a:r>
            <a:r>
              <a:rPr sz="1600" spc="-5" dirty="0">
                <a:latin typeface="Georgia"/>
                <a:cs typeface="Georgia"/>
              </a:rPr>
              <a:t>тв</a:t>
            </a:r>
            <a:r>
              <a:rPr sz="1600" spc="-10" dirty="0">
                <a:latin typeface="Georgia"/>
                <a:cs typeface="Georgia"/>
              </a:rPr>
              <a:t>е</a:t>
            </a:r>
            <a:r>
              <a:rPr sz="1600" spc="-5" dirty="0">
                <a:latin typeface="Georgia"/>
                <a:cs typeface="Georgia"/>
              </a:rPr>
              <a:t>н</a:t>
            </a:r>
            <a:r>
              <a:rPr sz="1600" spc="5" dirty="0">
                <a:latin typeface="Georgia"/>
                <a:cs typeface="Georgia"/>
              </a:rPr>
              <a:t>н</a:t>
            </a:r>
            <a:r>
              <a:rPr sz="1600" spc="-5" dirty="0">
                <a:latin typeface="Georgia"/>
                <a:cs typeface="Georgia"/>
              </a:rPr>
              <a:t>ы</a:t>
            </a:r>
            <a:r>
              <a:rPr sz="1600" spc="-10" dirty="0">
                <a:latin typeface="Georgia"/>
                <a:cs typeface="Georgia"/>
              </a:rPr>
              <a:t>м</a:t>
            </a:r>
            <a:r>
              <a:rPr sz="1600" spc="-5" dirty="0">
                <a:latin typeface="Georgia"/>
                <a:cs typeface="Georgia"/>
              </a:rPr>
              <a:t>и  </a:t>
            </a:r>
            <a:r>
              <a:rPr sz="1600" spc="-10" dirty="0">
                <a:latin typeface="Georgia"/>
                <a:cs typeface="Georgia"/>
              </a:rPr>
              <a:t>письмами </a:t>
            </a:r>
            <a:r>
              <a:rPr sz="1600" spc="-5" dirty="0">
                <a:latin typeface="Georgia"/>
                <a:cs typeface="Georgia"/>
              </a:rPr>
              <a:t>со стороны заказчика за образцовую </a:t>
            </a:r>
            <a:r>
              <a:rPr sz="1600" spc="-10" dirty="0">
                <a:latin typeface="Georgia"/>
                <a:cs typeface="Georgia"/>
              </a:rPr>
              <a:t>дисциплину </a:t>
            </a:r>
            <a:r>
              <a:rPr sz="1600" spc="-5" dirty="0">
                <a:latin typeface="Georgia"/>
                <a:cs typeface="Georgia"/>
              </a:rPr>
              <a:t>и</a:t>
            </a:r>
            <a:r>
              <a:rPr sz="1600" spc="254" dirty="0">
                <a:latin typeface="Georgia"/>
                <a:cs typeface="Georgia"/>
              </a:rPr>
              <a:t> </a:t>
            </a:r>
            <a:r>
              <a:rPr sz="1600" spc="-10" dirty="0">
                <a:latin typeface="Georgia"/>
                <a:cs typeface="Georgia"/>
              </a:rPr>
              <a:t>профессионализм.</a:t>
            </a:r>
            <a:endParaRPr sz="1600" dirty="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9976" y="2084844"/>
            <a:ext cx="4553699" cy="28437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2000" y="2276855"/>
            <a:ext cx="4169663" cy="24597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56047" y="2084831"/>
            <a:ext cx="3695687" cy="28437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48071" y="2276856"/>
            <a:ext cx="3311651" cy="24597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676400" cy="71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19277" y="332993"/>
            <a:ext cx="8568055" cy="6193790"/>
          </a:xfrm>
          <a:custGeom>
            <a:avLst/>
            <a:gdLst/>
            <a:ahLst/>
            <a:cxnLst/>
            <a:rect l="l" t="t" r="r" b="b"/>
            <a:pathLst>
              <a:path w="8568055" h="6193790">
                <a:moveTo>
                  <a:pt x="0" y="0"/>
                </a:moveTo>
                <a:lnTo>
                  <a:pt x="8567928" y="0"/>
                </a:lnTo>
                <a:lnTo>
                  <a:pt x="8567928" y="6193536"/>
                </a:lnTo>
                <a:lnTo>
                  <a:pt x="0" y="619353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72455" y="1077468"/>
            <a:ext cx="3552431" cy="5126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64479" y="1269491"/>
            <a:ext cx="3168395" cy="4742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1219200" y="1447800"/>
            <a:ext cx="33355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Georgia" panose="02040502050405020303" pitchFamily="18" charset="0"/>
              </a:rPr>
              <a:t>На объектах под защитой нашей организации регулярно проводятся проверки личного состава, в том числе:</a:t>
            </a:r>
          </a:p>
          <a:p>
            <a:pPr algn="just"/>
            <a:endParaRPr lang="ru-RU" sz="1600" dirty="0" smtClean="0"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Georgia" panose="02040502050405020303" pitchFamily="18" charset="0"/>
              </a:rPr>
              <a:t>з</a:t>
            </a:r>
            <a:r>
              <a:rPr lang="ru-RU" sz="1600" dirty="0" smtClean="0">
                <a:latin typeface="Georgia" panose="02040502050405020303" pitchFamily="18" charset="0"/>
              </a:rPr>
              <a:t>акладка под днище автомобиля муляжа взрывного устройства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Georgia" panose="02040502050405020303" pitchFamily="18" charset="0"/>
              </a:rPr>
              <a:t>пуск учебного нарушителя с </a:t>
            </a:r>
            <a:r>
              <a:rPr lang="ru-RU" sz="1600" dirty="0">
                <a:latin typeface="Georgia" panose="02040502050405020303" pitchFamily="18" charset="0"/>
              </a:rPr>
              <a:t>п</a:t>
            </a:r>
            <a:r>
              <a:rPr lang="ru-RU" sz="1600" dirty="0" smtClean="0">
                <a:latin typeface="Georgia" panose="02040502050405020303" pitchFamily="18" charset="0"/>
              </a:rPr>
              <a:t>оддельными документами (пропуском)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Georgia" panose="02040502050405020303" pitchFamily="18" charset="0"/>
              </a:rPr>
              <a:t>пуск учебного нарушителя с муляжом огнестрельного оружия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Georgia" panose="02040502050405020303" pitchFamily="18" charset="0"/>
              </a:rPr>
              <a:t>закладка муляжа взрывного устройства путем проникновения на объект.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676400" cy="71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802" y="114558"/>
            <a:ext cx="8568055" cy="6193790"/>
          </a:xfrm>
          <a:custGeom>
            <a:avLst/>
            <a:gdLst/>
            <a:ahLst/>
            <a:cxnLst/>
            <a:rect l="l" t="t" r="r" b="b"/>
            <a:pathLst>
              <a:path w="8568055" h="6193790">
                <a:moveTo>
                  <a:pt x="8567928" y="0"/>
                </a:moveTo>
                <a:lnTo>
                  <a:pt x="0" y="0"/>
                </a:lnTo>
                <a:lnTo>
                  <a:pt x="0" y="6193536"/>
                </a:lnTo>
                <a:lnTo>
                  <a:pt x="8567928" y="6193536"/>
                </a:lnTo>
                <a:lnTo>
                  <a:pt x="85679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320802" y="332993"/>
            <a:ext cx="8568055" cy="6193790"/>
          </a:xfrm>
          <a:custGeom>
            <a:avLst/>
            <a:gdLst/>
            <a:ahLst/>
            <a:cxnLst/>
            <a:rect l="l" t="t" r="r" b="b"/>
            <a:pathLst>
              <a:path w="8568055" h="6193790">
                <a:moveTo>
                  <a:pt x="0" y="0"/>
                </a:moveTo>
                <a:lnTo>
                  <a:pt x="8567928" y="0"/>
                </a:lnTo>
                <a:lnTo>
                  <a:pt x="8567928" y="6193536"/>
                </a:lnTo>
                <a:lnTo>
                  <a:pt x="0" y="619353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9600" y="3236976"/>
            <a:ext cx="4613147" cy="3203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1623" y="3230318"/>
            <a:ext cx="4229099" cy="2819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97436" y="3236976"/>
            <a:ext cx="3116567" cy="3203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89454" y="3248308"/>
            <a:ext cx="2732530" cy="2819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801623" y="1447800"/>
            <a:ext cx="742036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spc="-10" dirty="0">
                <a:latin typeface="Georgia"/>
                <a:cs typeface="Georgia"/>
              </a:rPr>
              <a:t>Для </a:t>
            </a:r>
            <a:r>
              <a:rPr lang="ru-RU" sz="1600" spc="-5" dirty="0">
                <a:latin typeface="Georgia"/>
                <a:cs typeface="Georgia"/>
              </a:rPr>
              <a:t>целей оперативного реагирования на попытки совершения АНВ в  </a:t>
            </a:r>
            <a:r>
              <a:rPr lang="ru-RU" sz="1600" spc="-10" dirty="0" smtClean="0">
                <a:latin typeface="Georgia"/>
                <a:cs typeface="Georgia"/>
              </a:rPr>
              <a:t>к</a:t>
            </a:r>
            <a:r>
              <a:rPr lang="ru-RU" sz="1600" spc="10" dirty="0" smtClean="0">
                <a:latin typeface="Georgia"/>
                <a:cs typeface="Georgia"/>
              </a:rPr>
              <a:t>о</a:t>
            </a:r>
            <a:r>
              <a:rPr lang="ru-RU" sz="1600" spc="-10" dirty="0" smtClean="0">
                <a:latin typeface="Georgia"/>
                <a:cs typeface="Georgia"/>
              </a:rPr>
              <a:t>м</a:t>
            </a:r>
            <a:r>
              <a:rPr lang="ru-RU" sz="1600" spc="5" dirty="0" smtClean="0">
                <a:latin typeface="Georgia"/>
                <a:cs typeface="Georgia"/>
              </a:rPr>
              <a:t>п</a:t>
            </a:r>
            <a:r>
              <a:rPr lang="ru-RU" sz="1600" spc="-5" dirty="0" smtClean="0">
                <a:latin typeface="Georgia"/>
                <a:cs typeface="Georgia"/>
              </a:rPr>
              <a:t>ан</a:t>
            </a:r>
            <a:r>
              <a:rPr lang="ru-RU" sz="1600" spc="-10" dirty="0" smtClean="0">
                <a:latin typeface="Georgia"/>
                <a:cs typeface="Georgia"/>
              </a:rPr>
              <a:t>и</a:t>
            </a:r>
            <a:r>
              <a:rPr lang="ru-RU" sz="1600" spc="-5" dirty="0" smtClean="0">
                <a:latin typeface="Georgia"/>
                <a:cs typeface="Georgia"/>
              </a:rPr>
              <a:t>и</a:t>
            </a:r>
            <a:r>
              <a:rPr lang="ru-RU" sz="1600" dirty="0" smtClean="0">
                <a:latin typeface="Georgia"/>
                <a:cs typeface="Georgia"/>
              </a:rPr>
              <a:t> </a:t>
            </a:r>
            <a:r>
              <a:rPr lang="ru-RU" sz="1600" spc="-10" dirty="0" smtClean="0">
                <a:latin typeface="Georgia"/>
                <a:cs typeface="Georgia"/>
              </a:rPr>
              <a:t>с</a:t>
            </a:r>
            <a:r>
              <a:rPr lang="ru-RU" sz="1600" dirty="0" smtClean="0">
                <a:latin typeface="Georgia"/>
                <a:cs typeface="Georgia"/>
              </a:rPr>
              <a:t>у</a:t>
            </a:r>
            <a:r>
              <a:rPr lang="ru-RU" sz="1600" spc="5" dirty="0" smtClean="0">
                <a:latin typeface="Georgia"/>
                <a:cs typeface="Georgia"/>
              </a:rPr>
              <a:t>щ</a:t>
            </a:r>
            <a:r>
              <a:rPr lang="ru-RU" sz="1600" spc="-10" dirty="0" smtClean="0">
                <a:latin typeface="Georgia"/>
                <a:cs typeface="Georgia"/>
              </a:rPr>
              <a:t>ес</a:t>
            </a:r>
            <a:r>
              <a:rPr lang="ru-RU" sz="1600" spc="-5" dirty="0" smtClean="0">
                <a:latin typeface="Georgia"/>
                <a:cs typeface="Georgia"/>
              </a:rPr>
              <a:t>тв</a:t>
            </a:r>
            <a:r>
              <a:rPr lang="ru-RU" sz="1600" spc="-15" dirty="0" smtClean="0">
                <a:latin typeface="Georgia"/>
                <a:cs typeface="Georgia"/>
              </a:rPr>
              <a:t>у</a:t>
            </a:r>
            <a:r>
              <a:rPr lang="ru-RU" sz="1600" spc="-10" dirty="0" smtClean="0">
                <a:latin typeface="Georgia"/>
                <a:cs typeface="Georgia"/>
              </a:rPr>
              <a:t>ю</a:t>
            </a:r>
            <a:r>
              <a:rPr lang="ru-RU" sz="1600" spc="-5" dirty="0" smtClean="0">
                <a:latin typeface="Georgia"/>
                <a:cs typeface="Georgia"/>
              </a:rPr>
              <a:t>т</a:t>
            </a:r>
            <a:r>
              <a:rPr lang="ru-RU" sz="1600" dirty="0" smtClean="0">
                <a:latin typeface="Georgia"/>
                <a:cs typeface="Georgia"/>
              </a:rPr>
              <a:t> г</a:t>
            </a:r>
            <a:r>
              <a:rPr lang="ru-RU" sz="1600" spc="-10" dirty="0" smtClean="0">
                <a:latin typeface="Georgia"/>
                <a:cs typeface="Georgia"/>
              </a:rPr>
              <a:t>р</a:t>
            </a:r>
            <a:r>
              <a:rPr lang="ru-RU" sz="1600" spc="-15" dirty="0" smtClean="0">
                <a:latin typeface="Georgia"/>
                <a:cs typeface="Georgia"/>
              </a:rPr>
              <a:t>у</a:t>
            </a:r>
            <a:r>
              <a:rPr lang="ru-RU" sz="1600" spc="-10" dirty="0" smtClean="0">
                <a:latin typeface="Georgia"/>
                <a:cs typeface="Georgia"/>
              </a:rPr>
              <a:t>п</a:t>
            </a:r>
            <a:r>
              <a:rPr lang="ru-RU" sz="1600" spc="5" dirty="0" smtClean="0">
                <a:latin typeface="Georgia"/>
                <a:cs typeface="Georgia"/>
              </a:rPr>
              <a:t>п</a:t>
            </a:r>
            <a:r>
              <a:rPr lang="ru-RU" sz="1600" spc="-5" dirty="0" smtClean="0">
                <a:latin typeface="Georgia"/>
                <a:cs typeface="Georgia"/>
              </a:rPr>
              <a:t>ы</a:t>
            </a:r>
            <a:r>
              <a:rPr lang="ru-RU" sz="1600" dirty="0" smtClean="0">
                <a:latin typeface="Georgia"/>
                <a:cs typeface="Georgia"/>
              </a:rPr>
              <a:t> </a:t>
            </a:r>
            <a:r>
              <a:rPr lang="ru-RU" sz="1600" spc="-5" dirty="0" smtClean="0">
                <a:latin typeface="Georgia"/>
                <a:cs typeface="Georgia"/>
              </a:rPr>
              <a:t>бы</a:t>
            </a:r>
            <a:r>
              <a:rPr lang="ru-RU" sz="1600" spc="-10" dirty="0" smtClean="0">
                <a:latin typeface="Georgia"/>
                <a:cs typeface="Georgia"/>
              </a:rPr>
              <a:t>с</a:t>
            </a:r>
            <a:r>
              <a:rPr lang="ru-RU" sz="1600" spc="-5" dirty="0" smtClean="0">
                <a:latin typeface="Georgia"/>
                <a:cs typeface="Georgia"/>
              </a:rPr>
              <a:t>тро</a:t>
            </a:r>
            <a:r>
              <a:rPr lang="ru-RU" sz="1600" dirty="0" smtClean="0">
                <a:latin typeface="Georgia"/>
                <a:cs typeface="Georgia"/>
              </a:rPr>
              <a:t>г</a:t>
            </a:r>
            <a:r>
              <a:rPr lang="ru-RU" sz="1600" spc="-5" dirty="0" smtClean="0">
                <a:latin typeface="Georgia"/>
                <a:cs typeface="Georgia"/>
              </a:rPr>
              <a:t>о</a:t>
            </a:r>
            <a:r>
              <a:rPr lang="ru-RU" sz="1600" dirty="0" smtClean="0">
                <a:latin typeface="Georgia"/>
                <a:cs typeface="Georgia"/>
              </a:rPr>
              <a:t> </a:t>
            </a:r>
            <a:r>
              <a:rPr lang="ru-RU" sz="1600" spc="-20" dirty="0" smtClean="0">
                <a:latin typeface="Georgia"/>
                <a:cs typeface="Georgia"/>
              </a:rPr>
              <a:t>р</a:t>
            </a:r>
            <a:r>
              <a:rPr lang="ru-RU" sz="1600" spc="-10" dirty="0" smtClean="0">
                <a:latin typeface="Georgia"/>
                <a:cs typeface="Georgia"/>
              </a:rPr>
              <a:t>е</a:t>
            </a:r>
            <a:r>
              <a:rPr lang="ru-RU" sz="1600" spc="-5" dirty="0" smtClean="0">
                <a:latin typeface="Georgia"/>
                <a:cs typeface="Georgia"/>
              </a:rPr>
              <a:t>а</a:t>
            </a:r>
            <a:r>
              <a:rPr lang="ru-RU" sz="1600" dirty="0" smtClean="0">
                <a:latin typeface="Georgia"/>
                <a:cs typeface="Georgia"/>
              </a:rPr>
              <a:t>г</a:t>
            </a:r>
            <a:r>
              <a:rPr lang="ru-RU" sz="1600" spc="-15" dirty="0" smtClean="0">
                <a:latin typeface="Georgia"/>
                <a:cs typeface="Georgia"/>
              </a:rPr>
              <a:t>и</a:t>
            </a:r>
            <a:r>
              <a:rPr lang="ru-RU" sz="1600" spc="-10" dirty="0" smtClean="0">
                <a:latin typeface="Georgia"/>
                <a:cs typeface="Georgia"/>
              </a:rPr>
              <a:t>р</a:t>
            </a:r>
            <a:r>
              <a:rPr lang="ru-RU" sz="1600" spc="-5" dirty="0" smtClean="0">
                <a:latin typeface="Georgia"/>
                <a:cs typeface="Georgia"/>
              </a:rPr>
              <a:t>ова</a:t>
            </a:r>
            <a:r>
              <a:rPr lang="ru-RU" sz="1600" spc="5" dirty="0" smtClean="0">
                <a:latin typeface="Georgia"/>
                <a:cs typeface="Georgia"/>
              </a:rPr>
              <a:t>н</a:t>
            </a:r>
            <a:r>
              <a:rPr lang="ru-RU" sz="1600" spc="-15" dirty="0" smtClean="0">
                <a:latin typeface="Georgia"/>
                <a:cs typeface="Georgia"/>
              </a:rPr>
              <a:t>и</a:t>
            </a:r>
            <a:r>
              <a:rPr lang="ru-RU" sz="1600" spc="-5" dirty="0" smtClean="0">
                <a:latin typeface="Georgia"/>
                <a:cs typeface="Georgia"/>
              </a:rPr>
              <a:t>я</a:t>
            </a:r>
            <a:r>
              <a:rPr lang="ru-RU" sz="1600" dirty="0" smtClean="0">
                <a:latin typeface="Georgia"/>
                <a:cs typeface="Georgia"/>
              </a:rPr>
              <a:t> </a:t>
            </a:r>
            <a:r>
              <a:rPr lang="ru-RU" sz="1600" spc="5" dirty="0" smtClean="0">
                <a:latin typeface="Georgia"/>
                <a:cs typeface="Georgia"/>
              </a:rPr>
              <a:t>н</a:t>
            </a:r>
            <a:r>
              <a:rPr lang="ru-RU" sz="1600" spc="-5" dirty="0" smtClean="0">
                <a:latin typeface="Georgia"/>
                <a:cs typeface="Georgia"/>
              </a:rPr>
              <a:t>а</a:t>
            </a:r>
            <a:r>
              <a:rPr lang="ru-RU" sz="1600" dirty="0">
                <a:latin typeface="Georgia"/>
                <a:cs typeface="Georgia"/>
              </a:rPr>
              <a:t> </a:t>
            </a:r>
            <a:r>
              <a:rPr lang="ru-RU" sz="1600" spc="-10" dirty="0" smtClean="0">
                <a:latin typeface="Georgia"/>
                <a:cs typeface="Georgia"/>
              </a:rPr>
              <a:t>а</a:t>
            </a:r>
            <a:r>
              <a:rPr lang="ru-RU" sz="1600" spc="-5" dirty="0" smtClean="0">
                <a:latin typeface="Georgia"/>
                <a:cs typeface="Georgia"/>
              </a:rPr>
              <a:t>вто</a:t>
            </a:r>
            <a:r>
              <a:rPr lang="ru-RU" sz="1600" spc="-10" dirty="0" smtClean="0">
                <a:latin typeface="Georgia"/>
                <a:cs typeface="Georgia"/>
              </a:rPr>
              <a:t>м</a:t>
            </a:r>
            <a:r>
              <a:rPr lang="ru-RU" sz="1600" spc="-5" dirty="0" smtClean="0">
                <a:latin typeface="Georgia"/>
                <a:cs typeface="Georgia"/>
              </a:rPr>
              <a:t>об</a:t>
            </a:r>
            <a:r>
              <a:rPr lang="ru-RU" sz="1600" spc="-15" dirty="0" smtClean="0">
                <a:latin typeface="Georgia"/>
                <a:cs typeface="Georgia"/>
              </a:rPr>
              <a:t>и</a:t>
            </a:r>
            <a:r>
              <a:rPr lang="ru-RU" sz="1600" spc="-10" dirty="0" smtClean="0">
                <a:latin typeface="Georgia"/>
                <a:cs typeface="Georgia"/>
              </a:rPr>
              <a:t>л</a:t>
            </a:r>
            <a:r>
              <a:rPr lang="ru-RU" sz="1600" spc="5" dirty="0" smtClean="0">
                <a:latin typeface="Georgia"/>
                <a:cs typeface="Georgia"/>
              </a:rPr>
              <a:t>ях</a:t>
            </a:r>
            <a:r>
              <a:rPr lang="ru-RU" sz="1600" spc="-5" dirty="0" smtClean="0">
                <a:latin typeface="Georgia"/>
                <a:cs typeface="Georgia"/>
              </a:rPr>
              <a:t>, </a:t>
            </a:r>
            <a:r>
              <a:rPr lang="ru-RU" sz="1600" spc="-15" dirty="0" smtClean="0">
                <a:latin typeface="Georgia"/>
                <a:cs typeface="Georgia"/>
              </a:rPr>
              <a:t>и</a:t>
            </a:r>
            <a:r>
              <a:rPr lang="ru-RU" sz="1600" spc="5" dirty="0" smtClean="0">
                <a:latin typeface="Georgia"/>
                <a:cs typeface="Georgia"/>
              </a:rPr>
              <a:t>м</a:t>
            </a:r>
            <a:r>
              <a:rPr lang="ru-RU" sz="1600" spc="-10" dirty="0" smtClean="0">
                <a:latin typeface="Georgia"/>
                <a:cs typeface="Georgia"/>
              </a:rPr>
              <a:t>ею</a:t>
            </a:r>
            <a:r>
              <a:rPr lang="ru-RU" sz="1600" spc="5" dirty="0" smtClean="0">
                <a:latin typeface="Georgia"/>
                <a:cs typeface="Georgia"/>
              </a:rPr>
              <a:t>щ</a:t>
            </a:r>
            <a:r>
              <a:rPr lang="ru-RU" sz="1600" spc="-15" dirty="0" smtClean="0">
                <a:latin typeface="Georgia"/>
                <a:cs typeface="Georgia"/>
              </a:rPr>
              <a:t>и</a:t>
            </a:r>
            <a:r>
              <a:rPr lang="ru-RU" sz="1600" spc="-5" dirty="0" smtClean="0">
                <a:latin typeface="Georgia"/>
                <a:cs typeface="Georgia"/>
              </a:rPr>
              <a:t>х</a:t>
            </a:r>
            <a:r>
              <a:rPr lang="ru-RU" sz="1600" dirty="0" smtClean="0">
                <a:latin typeface="Georgia"/>
                <a:cs typeface="Georgia"/>
              </a:rPr>
              <a:t> </a:t>
            </a:r>
            <a:r>
              <a:rPr lang="ru-RU" sz="1600" spc="-10" dirty="0" smtClean="0">
                <a:latin typeface="Georgia"/>
                <a:cs typeface="Georgia"/>
              </a:rPr>
              <a:t>сп</a:t>
            </a:r>
            <a:r>
              <a:rPr lang="ru-RU" sz="1600" dirty="0" smtClean="0">
                <a:latin typeface="Georgia"/>
                <a:cs typeface="Georgia"/>
              </a:rPr>
              <a:t>е</a:t>
            </a:r>
            <a:r>
              <a:rPr lang="ru-RU" sz="1600" spc="5" dirty="0" smtClean="0">
                <a:latin typeface="Georgia"/>
                <a:cs typeface="Georgia"/>
              </a:rPr>
              <a:t>ц</a:t>
            </a:r>
            <a:r>
              <a:rPr lang="ru-RU" sz="1600" spc="-15" dirty="0" smtClean="0">
                <a:latin typeface="Georgia"/>
                <a:cs typeface="Georgia"/>
              </a:rPr>
              <a:t>и</a:t>
            </a:r>
            <a:r>
              <a:rPr lang="ru-RU" sz="1600" spc="-10" dirty="0" smtClean="0">
                <a:latin typeface="Georgia"/>
                <a:cs typeface="Georgia"/>
              </a:rPr>
              <a:t>а</a:t>
            </a:r>
            <a:r>
              <a:rPr lang="ru-RU" sz="1600" dirty="0" smtClean="0">
                <a:latin typeface="Georgia"/>
                <a:cs typeface="Georgia"/>
              </a:rPr>
              <a:t>л</a:t>
            </a:r>
            <a:r>
              <a:rPr lang="ru-RU" sz="1600" spc="-10" dirty="0" smtClean="0">
                <a:latin typeface="Georgia"/>
                <a:cs typeface="Georgia"/>
              </a:rPr>
              <a:t>ь</a:t>
            </a:r>
            <a:r>
              <a:rPr lang="ru-RU" sz="1600" spc="5" dirty="0" smtClean="0">
                <a:latin typeface="Georgia"/>
                <a:cs typeface="Georgia"/>
              </a:rPr>
              <a:t>н</a:t>
            </a:r>
            <a:r>
              <a:rPr lang="ru-RU" sz="1600" spc="-15" dirty="0" smtClean="0">
                <a:latin typeface="Georgia"/>
                <a:cs typeface="Georgia"/>
              </a:rPr>
              <a:t>у</a:t>
            </a:r>
            <a:r>
              <a:rPr lang="ru-RU" sz="1600" spc="-5" dirty="0" smtClean="0">
                <a:latin typeface="Georgia"/>
                <a:cs typeface="Georgia"/>
              </a:rPr>
              <a:t>ю</a:t>
            </a:r>
            <a:r>
              <a:rPr lang="ru-RU" sz="1600" dirty="0" smtClean="0">
                <a:latin typeface="Georgia"/>
                <a:cs typeface="Georgia"/>
              </a:rPr>
              <a:t> </a:t>
            </a:r>
            <a:r>
              <a:rPr lang="ru-RU" sz="1600" spc="-10" dirty="0" smtClean="0">
                <a:latin typeface="Georgia"/>
                <a:cs typeface="Georgia"/>
              </a:rPr>
              <a:t>ц</a:t>
            </a:r>
            <a:r>
              <a:rPr lang="ru-RU" sz="1600" spc="-5" dirty="0" smtClean="0">
                <a:latin typeface="Georgia"/>
                <a:cs typeface="Georgia"/>
              </a:rPr>
              <a:t>в</a:t>
            </a:r>
            <a:r>
              <a:rPr lang="ru-RU" sz="1600" spc="-10" dirty="0" smtClean="0">
                <a:latin typeface="Georgia"/>
                <a:cs typeface="Georgia"/>
              </a:rPr>
              <a:t>е</a:t>
            </a:r>
            <a:r>
              <a:rPr lang="ru-RU" sz="1600" spc="-5" dirty="0" smtClean="0">
                <a:latin typeface="Georgia"/>
                <a:cs typeface="Georgia"/>
              </a:rPr>
              <a:t>тов</a:t>
            </a:r>
            <a:r>
              <a:rPr lang="ru-RU" sz="1600" spc="-15" dirty="0" smtClean="0">
                <a:latin typeface="Georgia"/>
                <a:cs typeface="Georgia"/>
              </a:rPr>
              <a:t>у</a:t>
            </a:r>
            <a:r>
              <a:rPr lang="ru-RU" sz="1600" spc="-5" dirty="0" smtClean="0">
                <a:latin typeface="Georgia"/>
                <a:cs typeface="Georgia"/>
              </a:rPr>
              <a:t>ю</a:t>
            </a:r>
            <a:r>
              <a:rPr lang="ru-RU" sz="1600" dirty="0" smtClean="0">
                <a:latin typeface="Georgia"/>
                <a:cs typeface="Georgia"/>
              </a:rPr>
              <a:t> </a:t>
            </a:r>
            <a:r>
              <a:rPr lang="ru-RU" sz="1600" spc="5" dirty="0" smtClean="0">
                <a:latin typeface="Georgia"/>
                <a:cs typeface="Georgia"/>
              </a:rPr>
              <a:t>р</a:t>
            </a:r>
            <a:r>
              <a:rPr lang="ru-RU" sz="1600" spc="-10" dirty="0" smtClean="0">
                <a:latin typeface="Georgia"/>
                <a:cs typeface="Georgia"/>
              </a:rPr>
              <a:t>а</a:t>
            </a:r>
            <a:r>
              <a:rPr lang="ru-RU" sz="1600" dirty="0" smtClean="0">
                <a:latin typeface="Georgia"/>
                <a:cs typeface="Georgia"/>
              </a:rPr>
              <a:t>с</a:t>
            </a:r>
            <a:r>
              <a:rPr lang="ru-RU" sz="1600" spc="-10" dirty="0" smtClean="0">
                <a:latin typeface="Georgia"/>
                <a:cs typeface="Georgia"/>
              </a:rPr>
              <a:t>к</a:t>
            </a:r>
            <a:r>
              <a:rPr lang="ru-RU" sz="1600" spc="5" dirty="0" smtClean="0">
                <a:latin typeface="Georgia"/>
                <a:cs typeface="Georgia"/>
              </a:rPr>
              <a:t>р</a:t>
            </a:r>
            <a:r>
              <a:rPr lang="ru-RU" sz="1600" spc="-10" dirty="0" smtClean="0">
                <a:latin typeface="Georgia"/>
                <a:cs typeface="Georgia"/>
              </a:rPr>
              <a:t>а</a:t>
            </a:r>
            <a:r>
              <a:rPr lang="ru-RU" sz="1600" dirty="0" smtClean="0">
                <a:latin typeface="Georgia"/>
                <a:cs typeface="Georgia"/>
              </a:rPr>
              <a:t>ск</a:t>
            </a:r>
            <a:r>
              <a:rPr lang="ru-RU" sz="1600" spc="-5" dirty="0" smtClean="0">
                <a:latin typeface="Georgia"/>
                <a:cs typeface="Georgia"/>
              </a:rPr>
              <a:t>у</a:t>
            </a:r>
            <a:r>
              <a:rPr lang="ru-RU" sz="1600" dirty="0" smtClean="0">
                <a:latin typeface="Georgia"/>
                <a:cs typeface="Georgia"/>
              </a:rPr>
              <a:t> </a:t>
            </a:r>
            <a:r>
              <a:rPr lang="ru-RU" sz="1600" spc="-5" dirty="0" smtClean="0">
                <a:latin typeface="Georgia"/>
                <a:cs typeface="Georgia"/>
              </a:rPr>
              <a:t>(</a:t>
            </a:r>
            <a:r>
              <a:rPr lang="ru-RU" sz="1600" spc="-10" dirty="0" smtClean="0">
                <a:latin typeface="Georgia"/>
                <a:cs typeface="Georgia"/>
              </a:rPr>
              <a:t>п</a:t>
            </a:r>
            <a:r>
              <a:rPr lang="ru-RU" sz="1600" spc="-5" dirty="0" smtClean="0">
                <a:latin typeface="Georgia"/>
                <a:cs typeface="Georgia"/>
              </a:rPr>
              <a:t>р</a:t>
            </a:r>
            <a:r>
              <a:rPr lang="ru-RU" sz="1600" spc="-15" dirty="0" smtClean="0">
                <a:latin typeface="Georgia"/>
                <a:cs typeface="Georgia"/>
              </a:rPr>
              <a:t>и</a:t>
            </a:r>
            <a:r>
              <a:rPr lang="ru-RU" sz="1600" spc="5" dirty="0" smtClean="0">
                <a:latin typeface="Georgia"/>
                <a:cs typeface="Georgia"/>
              </a:rPr>
              <a:t>на</a:t>
            </a:r>
            <a:r>
              <a:rPr lang="ru-RU" sz="1600" spc="-15" dirty="0" smtClean="0">
                <a:latin typeface="Georgia"/>
                <a:cs typeface="Georgia"/>
              </a:rPr>
              <a:t>д</a:t>
            </a:r>
            <a:r>
              <a:rPr lang="ru-RU" sz="1600" dirty="0" smtClean="0">
                <a:latin typeface="Georgia"/>
                <a:cs typeface="Georgia"/>
              </a:rPr>
              <a:t>л</a:t>
            </a:r>
            <a:r>
              <a:rPr lang="ru-RU" sz="1600" spc="-10" dirty="0" smtClean="0">
                <a:latin typeface="Georgia"/>
                <a:cs typeface="Georgia"/>
              </a:rPr>
              <a:t>е</a:t>
            </a:r>
            <a:r>
              <a:rPr lang="ru-RU" sz="1600" spc="-5" dirty="0" smtClean="0">
                <a:latin typeface="Georgia"/>
                <a:cs typeface="Georgia"/>
              </a:rPr>
              <a:t>жн</a:t>
            </a:r>
            <a:r>
              <a:rPr lang="ru-RU" sz="1600" spc="10" dirty="0" smtClean="0">
                <a:latin typeface="Georgia"/>
                <a:cs typeface="Georgia"/>
              </a:rPr>
              <a:t>о</a:t>
            </a:r>
            <a:r>
              <a:rPr lang="ru-RU" sz="1600" spc="-10" dirty="0" smtClean="0">
                <a:latin typeface="Georgia"/>
                <a:cs typeface="Georgia"/>
              </a:rPr>
              <a:t>с</a:t>
            </a:r>
            <a:r>
              <a:rPr lang="ru-RU" sz="1600" spc="-5" dirty="0" smtClean="0">
                <a:latin typeface="Georgia"/>
                <a:cs typeface="Georgia"/>
              </a:rPr>
              <a:t>ть</a:t>
            </a:r>
            <a:r>
              <a:rPr lang="ru-RU" sz="1600" dirty="0" smtClean="0">
                <a:latin typeface="Georgia"/>
                <a:cs typeface="Georgia"/>
              </a:rPr>
              <a:t> </a:t>
            </a:r>
            <a:r>
              <a:rPr lang="ru-RU" sz="1600" spc="-5" dirty="0">
                <a:latin typeface="Georgia"/>
                <a:cs typeface="Georgia"/>
              </a:rPr>
              <a:t>к</a:t>
            </a:r>
            <a:r>
              <a:rPr lang="ru-RU" sz="1600" dirty="0">
                <a:latin typeface="Georgia"/>
                <a:cs typeface="Georgia"/>
              </a:rPr>
              <a:t> </a:t>
            </a:r>
            <a:r>
              <a:rPr lang="ru-RU" sz="1600" spc="-10" dirty="0">
                <a:latin typeface="Georgia"/>
                <a:cs typeface="Georgia"/>
              </a:rPr>
              <a:t>к</a:t>
            </a:r>
            <a:r>
              <a:rPr lang="ru-RU" sz="1600" spc="-5" dirty="0">
                <a:latin typeface="Georgia"/>
                <a:cs typeface="Georgia"/>
              </a:rPr>
              <a:t>о</a:t>
            </a:r>
            <a:r>
              <a:rPr lang="ru-RU" sz="1600" spc="5" dirty="0">
                <a:latin typeface="Georgia"/>
                <a:cs typeface="Georgia"/>
              </a:rPr>
              <a:t>м</a:t>
            </a:r>
            <a:r>
              <a:rPr lang="ru-RU" sz="1600" spc="-10" dirty="0">
                <a:latin typeface="Georgia"/>
                <a:cs typeface="Georgia"/>
              </a:rPr>
              <a:t>п</a:t>
            </a:r>
            <a:r>
              <a:rPr lang="ru-RU" sz="1600" spc="5" dirty="0">
                <a:latin typeface="Georgia"/>
                <a:cs typeface="Georgia"/>
              </a:rPr>
              <a:t>а</a:t>
            </a:r>
            <a:r>
              <a:rPr lang="ru-RU" sz="1600" spc="-5" dirty="0">
                <a:latin typeface="Georgia"/>
                <a:cs typeface="Georgia"/>
              </a:rPr>
              <a:t>н</a:t>
            </a:r>
            <a:r>
              <a:rPr lang="ru-RU" sz="1600" dirty="0">
                <a:latin typeface="Georgia"/>
                <a:cs typeface="Georgia"/>
              </a:rPr>
              <a:t>и</a:t>
            </a:r>
            <a:r>
              <a:rPr lang="ru-RU" sz="1600" spc="-15" dirty="0">
                <a:latin typeface="Georgia"/>
                <a:cs typeface="Georgia"/>
              </a:rPr>
              <a:t>и</a:t>
            </a:r>
            <a:r>
              <a:rPr lang="ru-RU" sz="1600" spc="-5" dirty="0">
                <a:latin typeface="Georgia"/>
                <a:cs typeface="Georgia"/>
              </a:rPr>
              <a:t>). Автомобили </a:t>
            </a:r>
            <a:r>
              <a:rPr lang="ru-RU" sz="1600" dirty="0">
                <a:latin typeface="Georgia"/>
                <a:cs typeface="Georgia"/>
              </a:rPr>
              <a:t>ГБР </a:t>
            </a:r>
            <a:r>
              <a:rPr lang="ru-RU" sz="1600" spc="-5" dirty="0">
                <a:latin typeface="Georgia"/>
                <a:cs typeface="Georgia"/>
              </a:rPr>
              <a:t>оснащены блокираторами </a:t>
            </a:r>
            <a:r>
              <a:rPr lang="ru-RU" sz="1600" spc="5" dirty="0">
                <a:latin typeface="Georgia"/>
                <a:cs typeface="Georgia"/>
              </a:rPr>
              <a:t>ра</a:t>
            </a:r>
            <a:r>
              <a:rPr lang="ru-RU" sz="1600" spc="-15" dirty="0">
                <a:latin typeface="Georgia"/>
                <a:cs typeface="Georgia"/>
              </a:rPr>
              <a:t>ди</a:t>
            </a:r>
            <a:r>
              <a:rPr lang="ru-RU" sz="1600" spc="-5" dirty="0">
                <a:latin typeface="Georgia"/>
                <a:cs typeface="Georgia"/>
              </a:rPr>
              <a:t>овзр</a:t>
            </a:r>
            <a:r>
              <a:rPr lang="ru-RU" sz="1600" spc="5" dirty="0">
                <a:latin typeface="Georgia"/>
                <a:cs typeface="Georgia"/>
              </a:rPr>
              <a:t>ы</a:t>
            </a:r>
            <a:r>
              <a:rPr lang="ru-RU" sz="1600" spc="-5" dirty="0">
                <a:latin typeface="Georgia"/>
                <a:cs typeface="Georgia"/>
              </a:rPr>
              <a:t>вных устройств «ПЕЛЕНА». Действия сотрудников ГБР фиксируются носимыми видеорегистраторами «ДОЗОР».</a:t>
            </a:r>
            <a:endParaRPr lang="ru-RU" sz="1600" dirty="0">
              <a:latin typeface="Georgia"/>
              <a:cs typeface="Georgia"/>
            </a:endParaRPr>
          </a:p>
          <a:p>
            <a:pPr algn="just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1676400" cy="718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</TotalTime>
  <Words>700</Words>
  <Application>Microsoft Office PowerPoint</Application>
  <PresentationFormat>Экран (4:3)</PresentationFormat>
  <Paragraphs>75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Calibri</vt:lpstr>
      <vt:lpstr>Georgia</vt:lpstr>
      <vt:lpstr>Impact</vt:lpstr>
      <vt:lpstr>Arial</vt:lpstr>
      <vt:lpstr>Times New Roman</vt:lpstr>
      <vt:lpstr>Office Theme</vt:lpstr>
      <vt:lpstr>«АРСЕНАЛ» транспортная безопасность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Подразделение Транспортной Безопасности «АРСЕНАЛ»</dc:title>
  <dc:creator>User</dc:creator>
  <cp:lastModifiedBy>usr</cp:lastModifiedBy>
  <cp:revision>39</cp:revision>
  <cp:lastPrinted>2020-10-15T06:56:50Z</cp:lastPrinted>
  <dcterms:created xsi:type="dcterms:W3CDTF">2020-01-28T01:27:08Z</dcterms:created>
  <dcterms:modified xsi:type="dcterms:W3CDTF">2022-02-07T09:10:36Z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2019-10-29T00:00:00Z</vt:filetime>
  </property>
  <property fmtid="{D5CDD505-2E9C-101B-9397-08002B2CF9AE}" pid="3" name="Creator">
    <vt:lpwstr>Acrobat PDFMaker 11 для PowerPoint</vt:lpwstr>
  </property>
  <property fmtid="{D5CDD505-2E9C-101B-9397-08002B2CF9AE}" pid="4" name="LastSaved">
    <vt:filetime>2020-01-28T00:00:00Z</vt:filetime>
  </property>
</Properties>
</file>